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305" r:id="rId3"/>
    <p:sldId id="308" r:id="rId4"/>
    <p:sldId id="311" r:id="rId5"/>
    <p:sldId id="313" r:id="rId6"/>
    <p:sldId id="314" r:id="rId7"/>
    <p:sldId id="285" r:id="rId8"/>
    <p:sldId id="312" r:id="rId9"/>
    <p:sldId id="306" r:id="rId10"/>
    <p:sldId id="269" r:id="rId11"/>
    <p:sldId id="275" r:id="rId12"/>
    <p:sldId id="279" r:id="rId13"/>
    <p:sldId id="264" r:id="rId14"/>
    <p:sldId id="284" r:id="rId15"/>
    <p:sldId id="268" r:id="rId16"/>
    <p:sldId id="276" r:id="rId17"/>
    <p:sldId id="316" r:id="rId18"/>
    <p:sldId id="317" r:id="rId19"/>
    <p:sldId id="318" r:id="rId20"/>
    <p:sldId id="319" r:id="rId21"/>
    <p:sldId id="322" r:id="rId22"/>
    <p:sldId id="321" r:id="rId23"/>
    <p:sldId id="320" r:id="rId24"/>
    <p:sldId id="295" r:id="rId25"/>
    <p:sldId id="315" r:id="rId26"/>
    <p:sldId id="296" r:id="rId27"/>
    <p:sldId id="297" r:id="rId28"/>
    <p:sldId id="309" r:id="rId2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9CFF"/>
    <a:srgbClr val="009C00"/>
    <a:srgbClr val="009F00"/>
    <a:srgbClr val="E6E6E6"/>
    <a:srgbClr val="008000"/>
    <a:srgbClr val="70C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6187" autoAdjust="0"/>
  </p:normalViewPr>
  <p:slideViewPr>
    <p:cSldViewPr snapToGrid="0" snapToObjects="1">
      <p:cViewPr varScale="1">
        <p:scale>
          <a:sx n="129" d="100"/>
          <a:sy n="129" d="100"/>
        </p:scale>
        <p:origin x="1086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11/21/2022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Troubles with small wavelengths:</a:t>
            </a:r>
          </a:p>
          <a:p>
            <a:r>
              <a:rPr lang="en-US" dirty="0"/>
              <a:t>Lateral shifts cause phase shifts so phase does not perfectly correspond to depth, lens imperfections, the fact that image plane slightly shifts with differing depth,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2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for phase recovery:</a:t>
            </a:r>
          </a:p>
          <a:p>
            <a:pPr marL="171450" indent="-171450">
              <a:buFontTx/>
              <a:buChar char="-"/>
            </a:pPr>
            <a:r>
              <a:rPr lang="en-US" dirty="0"/>
              <a:t>Gerchberg-Saxton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Minimizing objective function</a:t>
            </a:r>
          </a:p>
          <a:p>
            <a:pPr marL="628650" lvl="1" indent="-171450">
              <a:buFontTx/>
              <a:buChar char="-"/>
            </a:pPr>
            <a:r>
              <a:rPr lang="en-US"/>
              <a:t>System model + PyTorch </a:t>
            </a:r>
            <a:r>
              <a:rPr lang="en-US" dirty="0" err="1"/>
              <a:t>autograd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7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rgbClr val="404040"/>
                </a:solidFill>
                <a:latin typeface="Arial"/>
              </a:defRPr>
            </a:lvl1pPr>
          </a:lstStyle>
          <a:p>
            <a:r>
              <a:rPr lang="en-US" dirty="0"/>
              <a:t>Separator </a:t>
            </a:r>
          </a:p>
        </p:txBody>
      </p:sp>
      <p:pic>
        <p:nvPicPr>
          <p:cNvPr id="4" name="Picture 3" descr="NWU PPT Wide Opt 4 - No Wordmark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11/21/2022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11/21/2022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11/21/2022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WU PPT Wide Opt 4 - No Wordmark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8229600" cy="380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11/21/2022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43.sv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38.png"/><Relationship Id="rId5" Type="http://schemas.openxmlformats.org/officeDocument/2006/relationships/image" Target="../media/image45.svg"/><Relationship Id="rId10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60.png"/><Relationship Id="rId7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0.png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4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1.png"/><Relationship Id="rId5" Type="http://schemas.openxmlformats.org/officeDocument/2006/relationships/image" Target="../media/image230.png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4 - No Wordmark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717" y="1308172"/>
            <a:ext cx="8463283" cy="795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MODEL-BASED INVERSION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721" y="2492632"/>
            <a:ext cx="8463282" cy="53561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Lee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October 6th, 2022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BEF3-3614-1CCA-0B0E-8BED2E6F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WISH(ED) Setup and General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2E415-585B-356F-7878-DD156D29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36CD46-99D6-587E-E831-7C4A7B558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91384"/>
            <a:ext cx="8229600" cy="21098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82598BB-83ED-75B6-134D-62A047FB1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248" y="857250"/>
            <a:ext cx="5212080" cy="2865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121AA-E05B-5D40-716B-1D889B9CB2F9}"/>
              </a:ext>
            </a:extLst>
          </p:cNvPr>
          <p:cNvSpPr txBox="1"/>
          <p:nvPr/>
        </p:nvSpPr>
        <p:spPr>
          <a:xfrm>
            <a:off x="66675" y="655074"/>
            <a:ext cx="521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OBJECTIVE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Recover the complex field (amplitude and phase) on the image sensor plane (without the SLM)</a:t>
            </a:r>
          </a:p>
          <a:p>
            <a:pPr marL="342900" indent="-342900">
              <a:buAutoNum type="arabicPeriod"/>
            </a:pPr>
            <a:r>
              <a:rPr lang="en-US" dirty="0"/>
              <a:t>Use the recovered phase to obtain the </a:t>
            </a:r>
            <a:r>
              <a:rPr lang="en-US" dirty="0" err="1"/>
              <a:t>depthmap</a:t>
            </a:r>
            <a:r>
              <a:rPr lang="en-US" dirty="0"/>
              <a:t> of the object.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59B50-1F29-7D4A-C575-9DE303BDF1A8}"/>
              </a:ext>
            </a:extLst>
          </p:cNvPr>
          <p:cNvSpPr txBox="1"/>
          <p:nvPr/>
        </p:nvSpPr>
        <p:spPr>
          <a:xfrm>
            <a:off x="6553200" y="4299576"/>
            <a:ext cx="231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Phase-only SLM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65E11-2162-3F22-D613-1C00571AF178}"/>
              </a:ext>
            </a:extLst>
          </p:cNvPr>
          <p:cNvSpPr txBox="1"/>
          <p:nvPr/>
        </p:nvSpPr>
        <p:spPr>
          <a:xfrm>
            <a:off x="0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SOURCES:</a:t>
            </a:r>
            <a:r>
              <a:rPr lang="en-US" sz="1400" dirty="0">
                <a:solidFill>
                  <a:schemeClr val="bg1"/>
                </a:solidFill>
              </a:rPr>
              <a:t> [2], [3]</a:t>
            </a:r>
          </a:p>
        </p:txBody>
      </p:sp>
    </p:spTree>
    <p:extLst>
      <p:ext uri="{BB962C8B-B14F-4D97-AF65-F5344CB8AC3E}">
        <p14:creationId xmlns:p14="http://schemas.microsoft.com/office/powerpoint/2010/main" val="1769519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2C7371B-85B0-CDE8-F08E-8BF122928C5E}"/>
              </a:ext>
            </a:extLst>
          </p:cNvPr>
          <p:cNvSpPr/>
          <p:nvPr/>
        </p:nvSpPr>
        <p:spPr>
          <a:xfrm>
            <a:off x="6348768" y="819149"/>
            <a:ext cx="2673806" cy="3819053"/>
          </a:xfrm>
          <a:prstGeom prst="rect">
            <a:avLst/>
          </a:prstGeom>
          <a:noFill/>
          <a:ln w="317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D4C222B-8282-24C9-4049-C12826CD7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96" y="762171"/>
            <a:ext cx="6105525" cy="2581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D166AA-B0D2-F158-0E8A-FC631CEF0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1450" y="3343006"/>
            <a:ext cx="1828800" cy="1497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2623F-D953-755E-B467-FFAF689F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00E37-208C-C65C-178F-3B70D38D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7F2E0B2-A102-97B5-68D3-6C75461AC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1450" y="1694197"/>
            <a:ext cx="1828800" cy="149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F61BE4-8794-7F85-5558-A0AD1153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61450" y="61718"/>
            <a:ext cx="1828800" cy="1493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81F7F-06AF-5B5A-9324-01DD12848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47610" y="3494187"/>
            <a:ext cx="1828800" cy="11948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A9FB1A-3320-1516-3D0A-217B74A26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47610" y="1769865"/>
            <a:ext cx="1828800" cy="1191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D238F9-A9B8-A12F-2131-C1ECA9290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47610" y="165912"/>
            <a:ext cx="1828800" cy="11916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C3C844D-2D0E-045E-F020-EB57CDEA3FEF}"/>
              </a:ext>
            </a:extLst>
          </p:cNvPr>
          <p:cNvSpPr txBox="1"/>
          <p:nvPr/>
        </p:nvSpPr>
        <p:spPr>
          <a:xfrm>
            <a:off x="1130532" y="3646518"/>
            <a:ext cx="275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Display random phase pattern on SLM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578816-A6C3-9748-C64C-D57876545A10}"/>
              </a:ext>
            </a:extLst>
          </p:cNvPr>
          <p:cNvCxnSpPr>
            <a:cxnSpLocks/>
          </p:cNvCxnSpPr>
          <p:nvPr/>
        </p:nvCxnSpPr>
        <p:spPr>
          <a:xfrm flipV="1">
            <a:off x="4538662" y="2958021"/>
            <a:ext cx="0" cy="384985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93F29-D524-C842-69DD-FBF2A3B41EC0}"/>
              </a:ext>
            </a:extLst>
          </p:cNvPr>
          <p:cNvSpPr txBox="1"/>
          <p:nvPr/>
        </p:nvSpPr>
        <p:spPr>
          <a:xfrm>
            <a:off x="5469850" y="2114610"/>
            <a:ext cx="156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Acquire image from sensor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5CAC90-3D2D-9359-0E13-AA9A3D42B451}"/>
              </a:ext>
            </a:extLst>
          </p:cNvPr>
          <p:cNvCxnSpPr>
            <a:cxnSpLocks/>
          </p:cNvCxnSpPr>
          <p:nvPr/>
        </p:nvCxnSpPr>
        <p:spPr>
          <a:xfrm>
            <a:off x="5224182" y="2365684"/>
            <a:ext cx="1072939" cy="82170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A74C4E-6220-CB6B-75D8-2FB8F455E558}"/>
              </a:ext>
            </a:extLst>
          </p:cNvPr>
          <p:cNvSpPr txBox="1"/>
          <p:nvPr/>
        </p:nvSpPr>
        <p:spPr>
          <a:xfrm>
            <a:off x="6347921" y="821027"/>
            <a:ext cx="26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 SLM and sensor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5D7F6-27D2-7E06-4085-22FAFAE808DA}"/>
              </a:ext>
            </a:extLst>
          </p:cNvPr>
          <p:cNvSpPr txBox="1"/>
          <p:nvPr/>
        </p:nvSpPr>
        <p:spPr>
          <a:xfrm rot="5400000">
            <a:off x="7547978" y="2767823"/>
            <a:ext cx="47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042FC00-B5CE-5FEE-A683-716AC2DBD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596" y="1899612"/>
            <a:ext cx="1076325" cy="1076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674F68-3F70-8466-8947-874082CD5EF1}"/>
              </a:ext>
            </a:extLst>
          </p:cNvPr>
          <p:cNvSpPr txBox="1"/>
          <p:nvPr/>
        </p:nvSpPr>
        <p:spPr>
          <a:xfrm>
            <a:off x="6348768" y="821027"/>
            <a:ext cx="26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Recorded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29525-D417-8063-7828-8205DDBA94C7}"/>
              </a:ext>
            </a:extLst>
          </p:cNvPr>
          <p:cNvSpPr txBox="1"/>
          <p:nvPr/>
        </p:nvSpPr>
        <p:spPr>
          <a:xfrm>
            <a:off x="2423862" y="5143500"/>
            <a:ext cx="3831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Can use this </a:t>
            </a:r>
            <a:r>
              <a:rPr lang="en-US" b="1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rgbClr val="FF0000"/>
                </a:solidFill>
              </a:rPr>
              <a:t> in </a:t>
            </a:r>
            <a:r>
              <a:rPr lang="en-US" b="1" dirty="0">
                <a:solidFill>
                  <a:srgbClr val="FF0000"/>
                </a:solidFill>
              </a:rPr>
              <a:t>conjunction</a:t>
            </a:r>
            <a:r>
              <a:rPr lang="en-US" dirty="0">
                <a:solidFill>
                  <a:srgbClr val="FF0000"/>
                </a:solidFill>
              </a:rPr>
              <a:t> with a </a:t>
            </a:r>
            <a:r>
              <a:rPr lang="en-US" b="1" dirty="0">
                <a:solidFill>
                  <a:srgbClr val="FF0000"/>
                </a:solidFill>
              </a:rPr>
              <a:t>model</a:t>
            </a:r>
            <a:r>
              <a:rPr lang="en-US" dirty="0">
                <a:solidFill>
                  <a:srgbClr val="FF0000"/>
                </a:solidFill>
              </a:rPr>
              <a:t> for SLM-to-sensor propagation to recover the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field at the image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D37CE-6514-CD26-8D60-8FA222257E74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7987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83177 -0.00988 " pathEditMode="relative" rAng="0" ptsTypes="AA">
                                      <p:cBhvr>
                                        <p:cTn id="3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80" y="-4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111 L 0.8401 -0.02099 " pathEditMode="relative" rAng="0" ptsTypes="AA">
                                      <p:cBhvr>
                                        <p:cTn id="4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97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35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-0.02099 L 1.01649 -0.49321 " pathEditMode="relative" rAng="0" ptsTypes="AA">
                                      <p:cBhvr>
                                        <p:cTn id="56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2361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35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-0.00988 L 1.10746 -0.49321 " pathEditMode="relative" rAng="0" ptsTypes="AA">
                                      <p:cBhvr>
                                        <p:cTn id="60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"/>
                            </p:stCondLst>
                            <p:childTnLst>
                              <p:par>
                                <p:cTn id="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45679E-6 L 0.83177 0.32562 " pathEditMode="relative" rAng="0" ptsTypes="AA">
                                      <p:cBhvr>
                                        <p:cTn id="69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06" y="1620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71605E-6 L 0.8401 0.3 " pathEditMode="relative" rAng="0" ptsTypes="AA">
                                      <p:cBhvr>
                                        <p:cTn id="71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10" y="1503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35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0.32561 L 1.10746 3.45679E-6 " pathEditMode="relative" rAng="0" ptsTypes="AA">
                                      <p:cBhvr>
                                        <p:cTn id="93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1629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35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0.3 L 1.01649 -0.0145 " pathEditMode="relative" rAng="0" ptsTypes="AA">
                                      <p:cBhvr>
                                        <p:cTn id="9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"/>
                            </p:stCondLst>
                            <p:childTnLst>
                              <p:par>
                                <p:cTn id="9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83177 0.63734 " pathEditMode="relative" rAng="0" ptsTypes="AA">
                                      <p:cBhvr>
                                        <p:cTn id="10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80" y="3185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23457E-6 L 0.84011 0.61729 " pathEditMode="relative" rAng="0" ptsTypes="AA">
                                      <p:cBhvr>
                                        <p:cTn id="106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63" y="3092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0.63734 L 1.11024 0.58426 " pathEditMode="relative" rAng="0" ptsTypes="AA">
                                      <p:cBhvr>
                                        <p:cTn id="120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24" y="-265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35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0.61728 L 1.01666 0.575 " pathEditMode="relative" rAng="0" ptsTypes="AA">
                                      <p:cBhvr>
                                        <p:cTn id="124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213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35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"/>
                            </p:stCondLst>
                            <p:childTnLst>
                              <p:par>
                                <p:cTn id="13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1234 L 8.33333E-7 -0.32223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L 0.0007 -0.04876 L 0.00156 -0.00123 L 0.00226 -0.04876 L 0.0033 -0.00092 L 0.00382 -0.04876 L 0.00504 -0.00092 " pathEditMode="relative" rAng="0" ptsTypes="AAAAAAA">
                                      <p:cBhvr>
                                        <p:cTn id="1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0.00061 L 2.5E-6 1.85185E-6 " pathEditMode="relative" rAng="0" ptsTypes="AA">
                                      <p:cBhvr>
                                        <p:cTn id="158" dur="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/>
      <p:bldP spid="33" grpId="1"/>
      <p:bldP spid="33" grpId="2"/>
      <p:bldP spid="33" grpId="3"/>
      <p:bldP spid="33" grpId="4"/>
      <p:bldP spid="33" grpId="5"/>
      <p:bldP spid="33" grpId="6"/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1" grpId="0"/>
      <p:bldP spid="11" grpId="1"/>
      <p:bldP spid="19" grpId="0"/>
      <p:bldP spid="19" grpId="1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70F4-744D-5A70-14B3-1CBC5251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</a:t>
            </a:r>
            <a:r>
              <a:rPr lang="en-US"/>
              <a:t>Complex Fields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F1C3B-4478-7193-15C0-B403745B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3743E8B-9B0B-663E-3230-664E8CA2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2843" y="877285"/>
            <a:ext cx="5029200" cy="25812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FDB270-D9EF-BA6A-6BBE-68271408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7982" y="1923749"/>
            <a:ext cx="1819275" cy="1057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A30C9A-9E8C-4346-9676-06FB6F2094B4}"/>
              </a:ext>
            </a:extLst>
          </p:cNvPr>
          <p:cNvSpPr txBox="1"/>
          <p:nvPr/>
        </p:nvSpPr>
        <p:spPr>
          <a:xfrm>
            <a:off x="80536" y="564670"/>
            <a:ext cx="4834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Objective</a:t>
            </a:r>
          </a:p>
          <a:p>
            <a:r>
              <a:rPr lang="en-US" sz="2400" dirty="0"/>
              <a:t>Recover field (phase + amplitude) at</a:t>
            </a:r>
          </a:p>
          <a:p>
            <a:r>
              <a:rPr lang="en-US" sz="2400" dirty="0"/>
              <a:t>the image sensor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73CBA-99B5-44EB-E8EE-F119123380D8}"/>
              </a:ext>
            </a:extLst>
          </p:cNvPr>
          <p:cNvSpPr txBox="1"/>
          <p:nvPr/>
        </p:nvSpPr>
        <p:spPr>
          <a:xfrm>
            <a:off x="80536" y="2438400"/>
            <a:ext cx="2975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do phase retrieval</a:t>
            </a:r>
          </a:p>
          <a:p>
            <a:r>
              <a:rPr lang="en-US" sz="2400" dirty="0"/>
              <a:t>to accomplish this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7337C1-AB43-8A43-9AF6-B5ED9D605BBD}"/>
              </a:ext>
            </a:extLst>
          </p:cNvPr>
          <p:cNvCxnSpPr>
            <a:cxnSpLocks/>
          </p:cNvCxnSpPr>
          <p:nvPr/>
        </p:nvCxnSpPr>
        <p:spPr>
          <a:xfrm>
            <a:off x="1174750" y="1729740"/>
            <a:ext cx="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B13257-469F-2EF4-32C0-E1C8C7FC9671}"/>
              </a:ext>
            </a:extLst>
          </p:cNvPr>
          <p:cNvCxnSpPr>
            <a:cxnSpLocks/>
          </p:cNvCxnSpPr>
          <p:nvPr/>
        </p:nvCxnSpPr>
        <p:spPr>
          <a:xfrm>
            <a:off x="1174750" y="3238917"/>
            <a:ext cx="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630F1-7817-6A54-343A-23137279EAC9}"/>
              </a:ext>
            </a:extLst>
          </p:cNvPr>
          <p:cNvSpPr txBox="1"/>
          <p:nvPr/>
        </p:nvSpPr>
        <p:spPr>
          <a:xfrm>
            <a:off x="80536" y="3912735"/>
            <a:ext cx="3887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focus on SLM and sensor</a:t>
            </a:r>
          </a:p>
          <a:p>
            <a:r>
              <a:rPr lang="en-US" sz="2400" dirty="0"/>
              <a:t>while disregarding the rest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55513CE-352B-C704-BEA6-63507003C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58" y="743120"/>
            <a:ext cx="2708999" cy="143417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4A1C1F4-B219-9004-C799-7BC9CAB6B310}"/>
              </a:ext>
            </a:extLst>
          </p:cNvPr>
          <p:cNvGrpSpPr/>
          <p:nvPr/>
        </p:nvGrpSpPr>
        <p:grpSpPr>
          <a:xfrm>
            <a:off x="-3825240" y="2316251"/>
            <a:ext cx="3723415" cy="2377440"/>
            <a:chOff x="-3962400" y="1729740"/>
            <a:chExt cx="3723415" cy="237744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86F8FB9-CA57-7187-293C-A1A6CE2A2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997318" y="3382455"/>
              <a:ext cx="787727" cy="6448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6142E2-CCBF-1A89-DB89-76F85070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997318" y="2491736"/>
              <a:ext cx="787727" cy="64317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491CD94-7DA8-4EB6-7713-91DEBAE0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997318" y="1788571"/>
              <a:ext cx="787727" cy="64317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D44B74-AC60-576E-65BD-1786E983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852825" y="3447574"/>
              <a:ext cx="787727" cy="51464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5B673EE-8B86-5B0F-7E49-7AFFA7C5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52825" y="2524328"/>
              <a:ext cx="787727" cy="5132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70C411C-3647-96BB-F79C-A5438723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852825" y="1833451"/>
              <a:ext cx="787727" cy="51328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C14A43-B069-1A8F-75B1-3A00BF80B466}"/>
                </a:ext>
              </a:extLst>
            </p:cNvPr>
            <p:cNvSpPr txBox="1"/>
            <p:nvPr/>
          </p:nvSpPr>
          <p:spPr>
            <a:xfrm rot="5400000">
              <a:off x="-2815282" y="2965607"/>
              <a:ext cx="205137" cy="27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55766B-3B82-14D6-F0AA-C8C55C2F2B25}"/>
                </a:ext>
              </a:extLst>
            </p:cNvPr>
            <p:cNvSpPr txBox="1"/>
            <p:nvPr/>
          </p:nvSpPr>
          <p:spPr>
            <a:xfrm>
              <a:off x="-2104945" y="2867352"/>
              <a:ext cx="18659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SLM Patterns</a:t>
              </a:r>
            </a:p>
            <a:p>
              <a:pPr algn="ctr"/>
              <a:r>
                <a:rPr lang="en-US" sz="2400" b="1" dirty="0"/>
                <a:t>and</a:t>
              </a:r>
            </a:p>
            <a:p>
              <a:pPr algn="ctr"/>
              <a:r>
                <a:rPr lang="en-US" sz="2400" b="1" dirty="0"/>
                <a:t>Sensor Data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A9E07B-2B9A-6221-B1D1-89E42F298F5A}"/>
                </a:ext>
              </a:extLst>
            </p:cNvPr>
            <p:cNvSpPr/>
            <p:nvPr/>
          </p:nvSpPr>
          <p:spPr>
            <a:xfrm>
              <a:off x="-3962400" y="1729740"/>
              <a:ext cx="1865947" cy="2377440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C3AA82B-2704-4C5B-FF39-7157ED1594E3}"/>
              </a:ext>
            </a:extLst>
          </p:cNvPr>
          <p:cNvSpPr/>
          <p:nvPr/>
        </p:nvSpPr>
        <p:spPr>
          <a:xfrm>
            <a:off x="3912554" y="1833027"/>
            <a:ext cx="2198686" cy="11959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Phase Retrieval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Algorithm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E2E0137-23FE-4C53-60E0-C8881CBFAB99}"/>
              </a:ext>
            </a:extLst>
          </p:cNvPr>
          <p:cNvCxnSpPr/>
          <p:nvPr/>
        </p:nvCxnSpPr>
        <p:spPr>
          <a:xfrm flipV="1">
            <a:off x="2247900" y="2651760"/>
            <a:ext cx="1664654" cy="377190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260B250-2767-173B-DEBC-81ACE3BDA0E8}"/>
              </a:ext>
            </a:extLst>
          </p:cNvPr>
          <p:cNvCxnSpPr>
            <a:stCxn id="43" idx="3"/>
          </p:cNvCxnSpPr>
          <p:nvPr/>
        </p:nvCxnSpPr>
        <p:spPr>
          <a:xfrm>
            <a:off x="2899657" y="1460208"/>
            <a:ext cx="1012897" cy="717088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6E3244-D0F3-7B46-4C37-DB349FACBBDB}"/>
              </a:ext>
            </a:extLst>
          </p:cNvPr>
          <p:cNvCxnSpPr/>
          <p:nvPr/>
        </p:nvCxnSpPr>
        <p:spPr>
          <a:xfrm>
            <a:off x="6111240" y="2438400"/>
            <a:ext cx="8610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DA19C41-812D-7CA6-63BD-439A262C966B}"/>
              </a:ext>
            </a:extLst>
          </p:cNvPr>
          <p:cNvSpPr txBox="1"/>
          <p:nvPr/>
        </p:nvSpPr>
        <p:spPr>
          <a:xfrm>
            <a:off x="6919122" y="2036887"/>
            <a:ext cx="2100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Sensor Plane</a:t>
            </a:r>
          </a:p>
          <a:p>
            <a:pPr algn="ctr"/>
            <a:r>
              <a:rPr lang="en-US" sz="2400" b="1" dirty="0"/>
              <a:t>Complex Fields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55F3F5-C252-80BA-0183-EC0D43404466}"/>
              </a:ext>
            </a:extLst>
          </p:cNvPr>
          <p:cNvCxnSpPr>
            <a:cxnSpLocks/>
          </p:cNvCxnSpPr>
          <p:nvPr/>
        </p:nvCxnSpPr>
        <p:spPr>
          <a:xfrm flipH="1">
            <a:off x="4248809" y="4034085"/>
            <a:ext cx="97746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B8E5EE-FC80-C64C-CC4F-B2C4B512D907}"/>
              </a:ext>
            </a:extLst>
          </p:cNvPr>
          <p:cNvSpPr txBox="1"/>
          <p:nvPr/>
        </p:nvSpPr>
        <p:spPr>
          <a:xfrm>
            <a:off x="3721926" y="2783816"/>
            <a:ext cx="7280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009C00"/>
                </a:solidFill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DB69E-168C-2A13-CA0B-30342862933E}"/>
              </a:ext>
            </a:extLst>
          </p:cNvPr>
          <p:cNvSpPr txBox="1"/>
          <p:nvPr/>
        </p:nvSpPr>
        <p:spPr>
          <a:xfrm>
            <a:off x="5226271" y="3580795"/>
            <a:ext cx="332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data is known/measured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F26922-98A4-03AC-27B4-95A690732EF2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323108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-1.85185E-6 L -0.62847 -0.10679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4" y="-534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0.00926 L 0.45816 -0.00432 " pathEditMode="relative" rAng="0" ptsTypes="AA">
                                      <p:cBhvr>
                                        <p:cTn id="78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99" y="247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3" grpId="1"/>
      <p:bldP spid="23" grpId="2"/>
      <p:bldP spid="39" grpId="0"/>
      <p:bldP spid="39" grpId="1"/>
      <p:bldP spid="39" grpId="2"/>
      <p:bldP spid="53" grpId="0" animBg="1"/>
      <p:bldP spid="53" grpId="1" animBg="1"/>
      <p:bldP spid="60" grpId="0"/>
      <p:bldP spid="60" grpId="1"/>
      <p:bldP spid="9" grpId="0"/>
      <p:bldP spid="9" grpId="1"/>
      <p:bldP spid="10" grpId="0"/>
      <p:bldP spid="1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4892-31D0-0913-75BB-FFAAE61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1116-59A3-6601-6176-C9A52FE1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30F4492-9517-7028-8BDA-6FF944FB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99441"/>
                  </p:ext>
                </p:extLst>
              </p:nvPr>
            </p:nvGraphicFramePr>
            <p:xfrm>
              <a:off x="1492885" y="3548599"/>
              <a:ext cx="6158230" cy="111252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SLM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ASM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30F4492-9517-7028-8BDA-6FF944FB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99441"/>
                  </p:ext>
                </p:extLst>
              </p:nvPr>
            </p:nvGraphicFramePr>
            <p:xfrm>
              <a:off x="1492885" y="3548599"/>
              <a:ext cx="6158230" cy="111252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8197" r="-4633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08197" r="-4633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SLM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208197" r="-4633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540125-549A-506D-96D2-9D865C6C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754619"/>
            <a:ext cx="7315200" cy="2687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1D47D-896B-A8D1-3296-E02B11576A11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NOTE:</a:t>
            </a:r>
            <a:r>
              <a:rPr lang="en-US" sz="1400" dirty="0">
                <a:solidFill>
                  <a:schemeClr val="bg1"/>
                </a:solidFill>
              </a:rPr>
              <a:t> There are other ways of modeling propagation besides ASM (angular spectrum method).</a:t>
            </a:r>
          </a:p>
        </p:txBody>
      </p:sp>
    </p:spTree>
    <p:extLst>
      <p:ext uri="{BB962C8B-B14F-4D97-AF65-F5344CB8AC3E}">
        <p14:creationId xmlns:p14="http://schemas.microsoft.com/office/powerpoint/2010/main" val="330963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B96A-3831-C799-9346-06E2C657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Sensor Plane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07D26-C93A-7FE9-D1BF-3CD8E9A2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0D3B5-8526-670C-1949-DB15E739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213108"/>
            <a:ext cx="5486400" cy="2700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ED2B6-A3B7-EF6E-D4AD-35DEBEFFC340}"/>
              </a:ext>
            </a:extLst>
          </p:cNvPr>
          <p:cNvSpPr txBox="1"/>
          <p:nvPr/>
        </p:nvSpPr>
        <p:spPr>
          <a:xfrm>
            <a:off x="705743" y="4305599"/>
            <a:ext cx="3562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Hypothetical field w/o SLM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CAE9F-7DD1-2FBB-E808-45C3CAB4C3E9}"/>
                  </a:ext>
                </a:extLst>
              </p:cNvPr>
              <p:cNvSpPr txBox="1"/>
              <p:nvPr/>
            </p:nvSpPr>
            <p:spPr>
              <a:xfrm>
                <a:off x="2696508" y="3319053"/>
                <a:ext cx="586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CAE9F-7DD1-2FBB-E808-45C3CAB4C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508" y="3319053"/>
                <a:ext cx="586740" cy="461665"/>
              </a:xfrm>
              <a:prstGeom prst="rect">
                <a:avLst/>
              </a:prstGeom>
              <a:blipFill>
                <a:blip r:embed="rId3"/>
                <a:stretch>
                  <a:fillRect r="-3195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F46C32-03AD-40B1-7C30-33581DC0294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989878" y="3780718"/>
            <a:ext cx="0" cy="590244"/>
          </a:xfrm>
          <a:prstGeom prst="straightConnector1">
            <a:avLst/>
          </a:prstGeom>
          <a:ln w="57150">
            <a:solidFill>
              <a:srgbClr val="00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0C59E4-D052-CDBE-8BD9-869B3E299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225117"/>
            <a:ext cx="5486400" cy="26827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D7AD4-BF72-DC95-EE94-DE86D52A2FC1}"/>
              </a:ext>
            </a:extLst>
          </p:cNvPr>
          <p:cNvCxnSpPr>
            <a:cxnSpLocks/>
          </p:cNvCxnSpPr>
          <p:nvPr/>
        </p:nvCxnSpPr>
        <p:spPr>
          <a:xfrm>
            <a:off x="3367095" y="3105157"/>
            <a:ext cx="0" cy="1188720"/>
          </a:xfrm>
          <a:prstGeom prst="line">
            <a:avLst/>
          </a:prstGeom>
          <a:ln w="76200">
            <a:solidFill>
              <a:srgbClr val="70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85D42E-F5A2-23E3-5D26-5A5E9AF95C3A}"/>
              </a:ext>
            </a:extLst>
          </p:cNvPr>
          <p:cNvCxnSpPr>
            <a:cxnSpLocks/>
          </p:cNvCxnSpPr>
          <p:nvPr/>
        </p:nvCxnSpPr>
        <p:spPr>
          <a:xfrm>
            <a:off x="3027986" y="1700220"/>
            <a:ext cx="0" cy="1766880"/>
          </a:xfrm>
          <a:prstGeom prst="line">
            <a:avLst/>
          </a:prstGeom>
          <a:ln w="76200">
            <a:solidFill>
              <a:srgbClr val="70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86C4F8-2783-3E2C-31DC-F9C6CD27DA96}"/>
              </a:ext>
            </a:extLst>
          </p:cNvPr>
          <p:cNvCxnSpPr>
            <a:cxnSpLocks/>
          </p:cNvCxnSpPr>
          <p:nvPr/>
        </p:nvCxnSpPr>
        <p:spPr>
          <a:xfrm>
            <a:off x="6380788" y="1747838"/>
            <a:ext cx="0" cy="1628775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4FCCE2-EFE6-C3FD-DDCE-5CFDD1EF76D5}"/>
                  </a:ext>
                </a:extLst>
              </p:cNvPr>
              <p:cNvSpPr txBox="1"/>
              <p:nvPr/>
            </p:nvSpPr>
            <p:spPr>
              <a:xfrm>
                <a:off x="3381601" y="3100626"/>
                <a:ext cx="276889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Can numerically propagate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𝑺𝑳𝑴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𝒔𝒆𝒏𝒔𝒐𝒓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4FCCE2-EFE6-C3FD-DDCE-5CFDD1EF7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01" y="3100626"/>
                <a:ext cx="2768897" cy="1015663"/>
              </a:xfrm>
              <a:prstGeom prst="rect">
                <a:avLst/>
              </a:prstGeom>
              <a:blipFill>
                <a:blip r:embed="rId5"/>
                <a:stretch>
                  <a:fillRect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94B896-851C-D0EB-E7A1-941D35661F71}"/>
                  </a:ext>
                </a:extLst>
              </p:cNvPr>
              <p:cNvSpPr txBox="1"/>
              <p:nvPr/>
            </p:nvSpPr>
            <p:spPr>
              <a:xfrm>
                <a:off x="6026946" y="3618050"/>
                <a:ext cx="8032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94B896-851C-D0EB-E7A1-941D3566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46" y="3618050"/>
                <a:ext cx="803274" cy="369332"/>
              </a:xfrm>
              <a:prstGeom prst="rect">
                <a:avLst/>
              </a:prstGeom>
              <a:blipFill>
                <a:blip r:embed="rId6"/>
                <a:stretch>
                  <a:fillRect r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77E2CF-F073-7B66-72AE-9629A2D56936}"/>
              </a:ext>
            </a:extLst>
          </p:cNvPr>
          <p:cNvCxnSpPr>
            <a:cxnSpLocks/>
          </p:cNvCxnSpPr>
          <p:nvPr/>
        </p:nvCxnSpPr>
        <p:spPr>
          <a:xfrm flipV="1">
            <a:off x="6380788" y="3404395"/>
            <a:ext cx="0" cy="376323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BA6FEA-E0D0-8915-0360-478F18A53A13}"/>
              </a:ext>
            </a:extLst>
          </p:cNvPr>
          <p:cNvSpPr/>
          <p:nvPr/>
        </p:nvSpPr>
        <p:spPr>
          <a:xfrm>
            <a:off x="2598460" y="2166704"/>
            <a:ext cx="699966" cy="1287780"/>
          </a:xfrm>
          <a:custGeom>
            <a:avLst/>
            <a:gdLst>
              <a:gd name="connsiteX0" fmla="*/ 701396 w 701396"/>
              <a:gd name="connsiteY0" fmla="*/ 0 h 1291061"/>
              <a:gd name="connsiteX1" fmla="*/ 356 w 701396"/>
              <a:gd name="connsiteY1" fmla="*/ 624840 h 1291061"/>
              <a:gd name="connsiteX2" fmla="*/ 594716 w 701396"/>
              <a:gd name="connsiteY2" fmla="*/ 1287780 h 1291061"/>
              <a:gd name="connsiteX0" fmla="*/ 701388 w 701388"/>
              <a:gd name="connsiteY0" fmla="*/ 0 h 1298162"/>
              <a:gd name="connsiteX1" fmla="*/ 348 w 701388"/>
              <a:gd name="connsiteY1" fmla="*/ 624840 h 1298162"/>
              <a:gd name="connsiteX2" fmla="*/ 611377 w 701388"/>
              <a:gd name="connsiteY2" fmla="*/ 1294924 h 1298162"/>
              <a:gd name="connsiteX0" fmla="*/ 675194 w 675194"/>
              <a:gd name="connsiteY0" fmla="*/ 0 h 1293399"/>
              <a:gd name="connsiteX1" fmla="*/ 348 w 675194"/>
              <a:gd name="connsiteY1" fmla="*/ 620077 h 1293399"/>
              <a:gd name="connsiteX2" fmla="*/ 611377 w 675194"/>
              <a:gd name="connsiteY2" fmla="*/ 1290161 h 1293399"/>
              <a:gd name="connsiteX0" fmla="*/ 675641 w 675641"/>
              <a:gd name="connsiteY0" fmla="*/ 0 h 1290161"/>
              <a:gd name="connsiteX1" fmla="*/ 795 w 675641"/>
              <a:gd name="connsiteY1" fmla="*/ 620077 h 1290161"/>
              <a:gd name="connsiteX2" fmla="*/ 611824 w 675641"/>
              <a:gd name="connsiteY2" fmla="*/ 1290161 h 1290161"/>
              <a:gd name="connsiteX0" fmla="*/ 675641 w 675641"/>
              <a:gd name="connsiteY0" fmla="*/ 0 h 1290161"/>
              <a:gd name="connsiteX1" fmla="*/ 795 w 675641"/>
              <a:gd name="connsiteY1" fmla="*/ 620077 h 1290161"/>
              <a:gd name="connsiteX2" fmla="*/ 611824 w 675641"/>
              <a:gd name="connsiteY2" fmla="*/ 1290161 h 1290161"/>
              <a:gd name="connsiteX0" fmla="*/ 635284 w 635284"/>
              <a:gd name="connsiteY0" fmla="*/ 0 h 1290161"/>
              <a:gd name="connsiteX1" fmla="*/ 919 w 635284"/>
              <a:gd name="connsiteY1" fmla="*/ 620077 h 1290161"/>
              <a:gd name="connsiteX2" fmla="*/ 571467 w 635284"/>
              <a:gd name="connsiteY2" fmla="*/ 1290161 h 1290161"/>
              <a:gd name="connsiteX0" fmla="*/ 635125 w 635125"/>
              <a:gd name="connsiteY0" fmla="*/ 0 h 1287780"/>
              <a:gd name="connsiteX1" fmla="*/ 760 w 635125"/>
              <a:gd name="connsiteY1" fmla="*/ 620077 h 1287780"/>
              <a:gd name="connsiteX2" fmla="*/ 626077 w 635125"/>
              <a:gd name="connsiteY2" fmla="*/ 1287780 h 1287780"/>
              <a:gd name="connsiteX0" fmla="*/ 640421 w 640421"/>
              <a:gd name="connsiteY0" fmla="*/ 0 h 1287780"/>
              <a:gd name="connsiteX1" fmla="*/ 6056 w 640421"/>
              <a:gd name="connsiteY1" fmla="*/ 620077 h 1287780"/>
              <a:gd name="connsiteX2" fmla="*/ 631373 w 640421"/>
              <a:gd name="connsiteY2" fmla="*/ 1287780 h 1287780"/>
              <a:gd name="connsiteX0" fmla="*/ 636333 w 636333"/>
              <a:gd name="connsiteY0" fmla="*/ 0 h 1287780"/>
              <a:gd name="connsiteX1" fmla="*/ 1968 w 636333"/>
              <a:gd name="connsiteY1" fmla="*/ 620077 h 1287780"/>
              <a:gd name="connsiteX2" fmla="*/ 627285 w 636333"/>
              <a:gd name="connsiteY2" fmla="*/ 1287780 h 128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333" h="1287780">
                <a:moveTo>
                  <a:pt x="636333" y="0"/>
                </a:moveTo>
                <a:cubicBezTo>
                  <a:pt x="61340" y="14605"/>
                  <a:pt x="19748" y="405447"/>
                  <a:pt x="1968" y="620077"/>
                </a:cubicBezTo>
                <a:cubicBezTo>
                  <a:pt x="-15812" y="834707"/>
                  <a:pt x="78645" y="1276509"/>
                  <a:pt x="627285" y="1287780"/>
                </a:cubicBezTo>
              </a:path>
            </a:pathLst>
          </a:custGeom>
          <a:ln w="57150">
            <a:solidFill>
              <a:srgbClr val="009C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758FF0-4B6D-A357-04A2-FB7A6231CABE}"/>
                  </a:ext>
                </a:extLst>
              </p:cNvPr>
              <p:cNvSpPr txBox="1"/>
              <p:nvPr/>
            </p:nvSpPr>
            <p:spPr>
              <a:xfrm>
                <a:off x="-252029" y="2406998"/>
                <a:ext cx="31142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Can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𝑆𝐿𝑀</m:t>
                        </m:r>
                      </m:sub>
                    </m:sSub>
                  </m:oMath>
                </a14:m>
                <a:r>
                  <a:rPr lang="en-US" sz="2000" dirty="0"/>
                  <a:t> is the input to the SLM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758FF0-4B6D-A357-04A2-FB7A6231C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029" y="2406998"/>
                <a:ext cx="3114276" cy="707886"/>
              </a:xfrm>
              <a:prstGeom prst="rect">
                <a:avLst/>
              </a:prstGeom>
              <a:blipFill>
                <a:blip r:embed="rId7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ACF6BD-28A4-FB2A-9A85-FC73B59E99F7}"/>
                  </a:ext>
                </a:extLst>
              </p:cNvPr>
              <p:cNvSpPr txBox="1"/>
              <p:nvPr/>
            </p:nvSpPr>
            <p:spPr>
              <a:xfrm>
                <a:off x="3005056" y="4196150"/>
                <a:ext cx="586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ACF6BD-28A4-FB2A-9A85-FC73B59E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56" y="4196150"/>
                <a:ext cx="586740" cy="461665"/>
              </a:xfrm>
              <a:prstGeom prst="rect">
                <a:avLst/>
              </a:prstGeom>
              <a:blipFill>
                <a:blip r:embed="rId8"/>
                <a:stretch>
                  <a:fillRect r="-3229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6AD921-3883-E813-CF8E-C34267DEC587}"/>
              </a:ext>
            </a:extLst>
          </p:cNvPr>
          <p:cNvSpPr txBox="1"/>
          <p:nvPr/>
        </p:nvSpPr>
        <p:spPr>
          <a:xfrm>
            <a:off x="6365083" y="1096715"/>
            <a:ext cx="2926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SUMMARY</a:t>
            </a:r>
            <a:endParaRPr lang="en-US" sz="2000" dirty="0"/>
          </a:p>
          <a:p>
            <a:r>
              <a:rPr lang="en-US" sz="2000" dirty="0"/>
              <a:t>To recover sensor fields:</a:t>
            </a:r>
          </a:p>
          <a:p>
            <a:r>
              <a:rPr lang="en-US" sz="2000" dirty="0"/>
              <a:t>1. Recover SLM</a:t>
            </a:r>
            <a:br>
              <a:rPr lang="en-US" sz="2000" dirty="0"/>
            </a:br>
            <a:r>
              <a:rPr lang="en-US" sz="2000" dirty="0"/>
              <a:t>     input field</a:t>
            </a:r>
          </a:p>
          <a:p>
            <a:r>
              <a:rPr lang="en-US" sz="2000" dirty="0"/>
              <a:t>2. Numerically propagate</a:t>
            </a:r>
            <a:br>
              <a:rPr lang="en-US" sz="2000" dirty="0"/>
            </a:br>
            <a:r>
              <a:rPr lang="en-US" sz="2000" dirty="0"/>
              <a:t>     the SLM input field to</a:t>
            </a:r>
            <a:br>
              <a:rPr lang="en-US" sz="2000" dirty="0"/>
            </a:br>
            <a:r>
              <a:rPr lang="en-US" sz="2000" dirty="0"/>
              <a:t>     get the sensor field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1DD0E-0CDE-D01D-48AD-6CD3079AB0FE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4554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" fill="hold"/>
                                        <p:tgtEl>
                                          <p:spTgt spid="1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pat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61111E-6 -4.93827E-7 L 0.37152 -0.0021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76" y="-1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2.22222E-6 -0.15185 " pathEditMode="relative" rAng="0" ptsTypes="AA">
                                      <p:cBhvr>
                                        <p:cTn id="8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79 -0.00617 L -0.00764 -0.55679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-2753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45679E-6 L 0.03212 -0.19876 " pathEditMode="relative" rAng="0" ptsTypes="AA">
                                      <p:cBhvr>
                                        <p:cTn id="9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993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50"/>
                            </p:stCondLst>
                            <p:childTnLst>
                              <p:par>
                                <p:cTn id="9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44" grpId="0"/>
      <p:bldP spid="44" grpId="1"/>
      <p:bldP spid="44" grpId="2"/>
      <p:bldP spid="46" grpId="0"/>
      <p:bldP spid="46" grpId="1"/>
      <p:bldP spid="46" grpId="2"/>
      <p:bldP spid="52" grpId="0" animBg="1"/>
      <p:bldP spid="52" grpId="1" animBg="1"/>
      <p:bldP spid="53" grpId="0"/>
      <p:bldP spid="53" grpId="1"/>
      <p:bldP spid="54" grpId="1"/>
      <p:bldP spid="54" grpId="2"/>
      <p:bldP spid="54" grpId="3"/>
      <p:bldP spid="55" grpId="0"/>
      <p:bldP spid="5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628D-FC74-DA12-D74D-9740773A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SLM Input with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D3DAC-E139-DDE7-F011-68EBEBB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4C9879-2488-051E-186C-324BBC25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79" y="932141"/>
            <a:ext cx="4624021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749C03-0C8E-6EF0-C8F3-54EC79DED7CD}"/>
                  </a:ext>
                </a:extLst>
              </p:cNvPr>
              <p:cNvSpPr txBox="1"/>
              <p:nvPr/>
            </p:nvSpPr>
            <p:spPr>
              <a:xfrm>
                <a:off x="49130" y="3661153"/>
                <a:ext cx="4013649" cy="1092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Known/Measured</a:t>
                </a:r>
              </a:p>
              <a:p>
                <a:r>
                  <a:rPr lang="en-US" dirty="0"/>
                  <a:t>  Sensor Images: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SLM Patterns: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l-G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749C03-0C8E-6EF0-C8F3-54EC79DE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0" y="3661153"/>
                <a:ext cx="4013649" cy="1092671"/>
              </a:xfrm>
              <a:prstGeom prst="rect">
                <a:avLst/>
              </a:prstGeom>
              <a:blipFill>
                <a:blip r:embed="rId3"/>
                <a:stretch>
                  <a:fillRect l="-1216" t="-3352" b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75CD37D-BE0D-5ED6-45BC-2CCB600C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93" y="932141"/>
            <a:ext cx="2217234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1F027-D2BD-C70A-3087-21B199795AC4}"/>
                  </a:ext>
                </a:extLst>
              </p:cNvPr>
              <p:cNvSpPr txBox="1"/>
              <p:nvPr/>
            </p:nvSpPr>
            <p:spPr>
              <a:xfrm>
                <a:off x="2445863" y="830433"/>
                <a:ext cx="23723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Unknown</a:t>
                </a:r>
              </a:p>
              <a:p>
                <a:r>
                  <a:rPr lang="en-US" dirty="0"/>
                  <a:t>  SLM Plane Field: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𝑆𝐿𝑀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1F027-D2BD-C70A-3087-21B19979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863" y="830433"/>
                <a:ext cx="2372397" cy="646331"/>
              </a:xfrm>
              <a:prstGeom prst="rect">
                <a:avLst/>
              </a:prstGeom>
              <a:blipFill>
                <a:blip r:embed="rId5"/>
                <a:stretch>
                  <a:fillRect l="-205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BE3B98-658C-2C14-58F3-D365E1C74A51}"/>
                  </a:ext>
                </a:extLst>
              </p:cNvPr>
              <p:cNvSpPr txBox="1"/>
              <p:nvPr/>
            </p:nvSpPr>
            <p:spPr>
              <a:xfrm>
                <a:off x="2625172" y="2184158"/>
                <a:ext cx="586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BE3B98-658C-2C14-58F3-D365E1C7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72" y="2184158"/>
                <a:ext cx="586740" cy="369332"/>
              </a:xfrm>
              <a:prstGeom prst="rect">
                <a:avLst/>
              </a:prstGeom>
              <a:blipFill>
                <a:blip r:embed="rId6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5C5D18F-53B9-6486-CF81-CD5FC394E0EA}"/>
              </a:ext>
            </a:extLst>
          </p:cNvPr>
          <p:cNvCxnSpPr>
            <a:cxnSpLocks/>
          </p:cNvCxnSpPr>
          <p:nvPr/>
        </p:nvCxnSpPr>
        <p:spPr>
          <a:xfrm flipH="1" flipV="1">
            <a:off x="2479489" y="2206321"/>
            <a:ext cx="218613" cy="17752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02BA35B-CE89-E101-BB6B-331DB0DB8495}"/>
              </a:ext>
            </a:extLst>
          </p:cNvPr>
          <p:cNvSpPr txBox="1"/>
          <p:nvPr/>
        </p:nvSpPr>
        <p:spPr>
          <a:xfrm>
            <a:off x="1152415" y="833111"/>
            <a:ext cx="517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alpha val="65000"/>
                  </a:schemeClr>
                </a:solidFill>
              </a:rPr>
              <a:t>?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9998D81-D76A-C82A-B7F8-7889B0B87239}"/>
              </a:ext>
            </a:extLst>
          </p:cNvPr>
          <p:cNvCxnSpPr>
            <a:cxnSpLocks/>
          </p:cNvCxnSpPr>
          <p:nvPr/>
        </p:nvCxnSpPr>
        <p:spPr>
          <a:xfrm>
            <a:off x="2445863" y="1494433"/>
            <a:ext cx="1653062" cy="1177240"/>
          </a:xfrm>
          <a:prstGeom prst="curvedConnector3">
            <a:avLst/>
          </a:prstGeom>
          <a:ln w="508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38CFFF-725D-25E9-B4F4-31E95050161E}"/>
                  </a:ext>
                </a:extLst>
              </p:cNvPr>
              <p:cNvSpPr txBox="1"/>
              <p:nvPr/>
            </p:nvSpPr>
            <p:spPr>
              <a:xfrm>
                <a:off x="31729" y="2367457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Want to find a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𝑺𝑳𝑴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that gives approximately the same sensor images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38CFFF-725D-25E9-B4F4-31E95050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" y="2367457"/>
                <a:ext cx="2581275" cy="923330"/>
              </a:xfrm>
              <a:prstGeom prst="rect">
                <a:avLst/>
              </a:prstGeom>
              <a:blipFill>
                <a:blip r:embed="rId7"/>
                <a:stretch>
                  <a:fillRect l="-1651" t="-3289" r="-23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86E6BA-7B5B-AE26-7081-9975932602AE}"/>
                  </a:ext>
                </a:extLst>
              </p:cNvPr>
              <p:cNvSpPr txBox="1"/>
              <p:nvPr/>
            </p:nvSpPr>
            <p:spPr>
              <a:xfrm>
                <a:off x="2714335" y="2848586"/>
                <a:ext cx="558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86E6BA-7B5B-AE26-7081-997593260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335" y="2848586"/>
                <a:ext cx="558059" cy="369332"/>
              </a:xfrm>
              <a:prstGeom prst="rect">
                <a:avLst/>
              </a:prstGeom>
              <a:blipFill>
                <a:blip r:embed="rId8"/>
                <a:stretch>
                  <a:fillRect t="-655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54996D18-6A51-E72D-6764-702BA3F50688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272394" y="2671673"/>
            <a:ext cx="807481" cy="361579"/>
          </a:xfrm>
          <a:prstGeom prst="curvedConnector3">
            <a:avLst/>
          </a:prstGeom>
          <a:ln w="508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0F1291-6B7C-1B43-1C7D-7DE3F6A46B8E}"/>
              </a:ext>
            </a:extLst>
          </p:cNvPr>
          <p:cNvSpPr txBox="1"/>
          <p:nvPr/>
        </p:nvSpPr>
        <p:spPr>
          <a:xfrm>
            <a:off x="2436607" y="3379903"/>
            <a:ext cx="2272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9CFF"/>
                </a:solidFill>
              </a:rPr>
              <a:t>Can use optimization accomplish this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ECE5A66-1C93-52FE-8904-4B6BE861E937}"/>
              </a:ext>
            </a:extLst>
          </p:cNvPr>
          <p:cNvSpPr/>
          <p:nvPr/>
        </p:nvSpPr>
        <p:spPr>
          <a:xfrm>
            <a:off x="1837563" y="2916035"/>
            <a:ext cx="1358900" cy="646331"/>
          </a:xfrm>
          <a:prstGeom prst="arc">
            <a:avLst>
              <a:gd name="adj1" fmla="val 5400000"/>
              <a:gd name="adj2" fmla="val 10831249"/>
            </a:avLst>
          </a:prstGeom>
          <a:ln w="57150">
            <a:solidFill>
              <a:srgbClr val="009C00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E7DA1-77D2-9276-8D98-7B905064F41A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31070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4" grpId="0"/>
      <p:bldP spid="84" grpId="1"/>
      <p:bldP spid="3" grpId="0"/>
      <p:bldP spid="3" grpId="1"/>
      <p:bldP spid="6" grpId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628D-FC74-DA12-D74D-9740773A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BF374-D26B-549E-63E9-595808B8E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𝑆𝐿𝑀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ASM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l-G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𝑆𝐿𝑀</m:t>
                                                      </m:r>
                                                    </m:sub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bSup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𝑆𝐿𝑀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BF374-D26B-549E-63E9-595808B8E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D3DAC-E139-DDE7-F011-68EBEBB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8D0BA4CE-A344-1067-0E04-EADE305F4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554256"/>
                  </p:ext>
                </p:extLst>
              </p:nvPr>
            </p:nvGraphicFramePr>
            <p:xfrm>
              <a:off x="1492885" y="2712715"/>
              <a:ext cx="6158230" cy="1926591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Estimated 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44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</a:t>
                          </a:r>
                          <a:r>
                            <a:rPr lang="en-US" sz="1800" dirty="0" err="1"/>
                            <a:t>i</a:t>
                          </a:r>
                          <a:r>
                            <a:rPr lang="en-US" sz="1800" baseline="30000" dirty="0" err="1"/>
                            <a:t>th</a:t>
                          </a:r>
                          <a:r>
                            <a:rPr lang="en-US" sz="1800" dirty="0"/>
                            <a:t> SLM pattern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Intensity pattern on sensor due to </a:t>
                          </a:r>
                          <a:r>
                            <a:rPr lang="en-US" b="0" dirty="0" err="1"/>
                            <a:t>i</a:t>
                          </a:r>
                          <a:r>
                            <a:rPr lang="en-US" b="0" baseline="30000" dirty="0" err="1"/>
                            <a:t>th</a:t>
                          </a:r>
                          <a:r>
                            <a:rPr lang="en-US" b="0" dirty="0"/>
                            <a:t> SLM pattern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ASM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8D0BA4CE-A344-1067-0E04-EADE305F4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554256"/>
                  </p:ext>
                </p:extLst>
              </p:nvPr>
            </p:nvGraphicFramePr>
            <p:xfrm>
              <a:off x="1492885" y="2712715"/>
              <a:ext cx="6158230" cy="1926591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6557" r="-463333" b="-4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Estimated 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44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106557" r="-463333" b="-3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436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172603" r="-463333" b="-187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</a:t>
                          </a:r>
                          <a:r>
                            <a:rPr lang="en-US" sz="1800" dirty="0" err="1"/>
                            <a:t>i</a:t>
                          </a:r>
                          <a:r>
                            <a:rPr lang="en-US" sz="1800" baseline="30000" dirty="0" err="1"/>
                            <a:t>th</a:t>
                          </a:r>
                          <a:r>
                            <a:rPr lang="en-US" sz="1800" dirty="0"/>
                            <a:t> SLM pattern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320968" r="-46333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Intensity pattern on sensor due to </a:t>
                          </a:r>
                          <a:r>
                            <a:rPr lang="en-US" b="0" dirty="0" err="1"/>
                            <a:t>i</a:t>
                          </a:r>
                          <a:r>
                            <a:rPr lang="en-US" b="0" baseline="30000" dirty="0" err="1"/>
                            <a:t>th</a:t>
                          </a:r>
                          <a:r>
                            <a:rPr lang="en-US" b="0" dirty="0"/>
                            <a:t> SLM pattern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427869" r="-4633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B8A05AE-29B3-5237-50C2-AB7126836255}"/>
              </a:ext>
            </a:extLst>
          </p:cNvPr>
          <p:cNvGrpSpPr/>
          <p:nvPr/>
        </p:nvGrpSpPr>
        <p:grpSpPr>
          <a:xfrm>
            <a:off x="594360" y="2020975"/>
            <a:ext cx="8092440" cy="653979"/>
            <a:chOff x="350520" y="4044745"/>
            <a:chExt cx="8092440" cy="6539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697882-3C07-EA6F-25A7-D4F79CCC0808}"/>
                </a:ext>
              </a:extLst>
            </p:cNvPr>
            <p:cNvSpPr txBox="1"/>
            <p:nvPr/>
          </p:nvSpPr>
          <p:spPr>
            <a:xfrm>
              <a:off x="2522220" y="4052393"/>
              <a:ext cx="5920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Minimize error between measured intensity patterns and intensity patterns output by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E15145-304B-9E79-E62D-3B8DFBCD6EA8}"/>
                </a:ext>
              </a:extLst>
            </p:cNvPr>
            <p:cNvSpPr txBox="1"/>
            <p:nvPr/>
          </p:nvSpPr>
          <p:spPr>
            <a:xfrm>
              <a:off x="350520" y="4044745"/>
              <a:ext cx="2316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CORE IDEA |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9BF8B50-8660-E848-3329-F5897A743E1C}"/>
              </a:ext>
            </a:extLst>
          </p:cNvPr>
          <p:cNvSpPr txBox="1"/>
          <p:nvPr/>
        </p:nvSpPr>
        <p:spPr>
          <a:xfrm>
            <a:off x="2171700" y="4816905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NOTE:</a:t>
            </a:r>
            <a:r>
              <a:rPr lang="en-US" sz="1400" dirty="0">
                <a:solidFill>
                  <a:schemeClr val="bg1"/>
                </a:solidFill>
              </a:rPr>
              <a:t> Other propagation operators besides ASM can also be used.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9DBD7-7187-8C80-FEEC-2B446D06C026}"/>
              </a:ext>
            </a:extLst>
          </p:cNvPr>
          <p:cNvSpPr txBox="1"/>
          <p:nvPr/>
        </p:nvSpPr>
        <p:spPr>
          <a:xfrm>
            <a:off x="319" y="4820080"/>
            <a:ext cx="372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234733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A45-AA17-5632-F3C3-5822811B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Phase Recovery Results (Single Wavelength)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799F5-FA55-0713-BB93-545A9714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241BF-FAFA-47E4-D9A1-2F93715F1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929974"/>
            <a:ext cx="6351788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3FA3F-62A8-7FFF-AD2B-AD24FEC2A66E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IMAGE SOURCE:</a:t>
            </a:r>
            <a:r>
              <a:rPr lang="en-US" sz="1200" dirty="0">
                <a:solidFill>
                  <a:schemeClr val="bg1"/>
                </a:solidFill>
              </a:rPr>
              <a:t> Figure 5 from [2] – “WISHED: Wavefront imaging sensor with high resolution and depth ranging” by Wu et 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BFB879-1A6A-9285-49AF-F542E52DB4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67375" y="2761011"/>
            <a:ext cx="644525" cy="7460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B4A3C-2CAF-950C-BAE1-6880AA712238}"/>
                  </a:ext>
                </a:extLst>
              </p:cNvPr>
              <p:cNvSpPr txBox="1"/>
              <p:nvPr/>
            </p:nvSpPr>
            <p:spPr>
              <a:xfrm>
                <a:off x="6311900" y="2160846"/>
                <a:ext cx="2746375" cy="12003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Wrapped phases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Wrapped phases are bad for depth recovery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B4A3C-2CAF-950C-BAE1-6880AA712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900" y="2160846"/>
                <a:ext cx="2746375" cy="1200329"/>
              </a:xfrm>
              <a:prstGeom prst="rect">
                <a:avLst/>
              </a:prstGeom>
              <a:blipFill>
                <a:blip r:embed="rId3"/>
                <a:stretch>
                  <a:fillRect l="-1316" t="-1980" r="-1096" b="-544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1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2936-48C3-47F8-9073-8A012A30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WISHED:</a:t>
            </a:r>
            <a:br>
              <a:rPr lang="en-US" dirty="0"/>
            </a:br>
            <a:r>
              <a:rPr lang="en-US" sz="1600" dirty="0"/>
              <a:t>Wavefront Imaging Sensor with High Resolution AND DEPTH RANGING</a:t>
            </a:r>
            <a:endParaRPr lang="en-US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6A811-3041-9F10-93CA-A6A92C9E9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Improving unambiguous depth range using wavelength diversity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4429-4E91-510D-642B-68658D97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2EC1D-0B4F-7360-3775-5FFCE980141C}"/>
              </a:ext>
            </a:extLst>
          </p:cNvPr>
          <p:cNvSpPr txBox="1"/>
          <p:nvPr/>
        </p:nvSpPr>
        <p:spPr>
          <a:xfrm>
            <a:off x="0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For more information on WISHED, see [2].</a:t>
            </a:r>
          </a:p>
        </p:txBody>
      </p:sp>
    </p:spTree>
    <p:extLst>
      <p:ext uri="{BB962C8B-B14F-4D97-AF65-F5344CB8AC3E}">
        <p14:creationId xmlns:p14="http://schemas.microsoft.com/office/powerpoint/2010/main" val="126446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5BE6-7467-28EF-4A52-0304FA2C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Small Wavelengths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5EBA61-D1EA-670E-2312-AC2286E45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Depth ambiguity</a:t>
                </a:r>
              </a:p>
              <a:p>
                <a:pPr lvl="1"/>
                <a:r>
                  <a:rPr lang="en-US" sz="1800" dirty="0"/>
                  <a:t>Phase wrapped to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[0, 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or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/>
                  <a:t>, corresponds to a range of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800" dirty="0"/>
              </a:p>
              <a:p>
                <a:r>
                  <a:rPr lang="en-US" sz="2000" dirty="0"/>
                  <a:t>Object roughness </a:t>
                </a:r>
                <a:r>
                  <a:rPr lang="en-US" sz="2000" dirty="0">
                    <a:sym typeface="Wingdings" panose="05000000000000000000" pitchFamily="2" charset="2"/>
                  </a:rPr>
                  <a:t> Path length variations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l-GR" sz="20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200" dirty="0"/>
              </a:p>
              <a:p>
                <a:r>
                  <a:rPr lang="en-US" sz="2000" dirty="0"/>
                  <a:t>Lateral shifts can affect phase (not just depth shifts)</a:t>
                </a:r>
              </a:p>
              <a:p>
                <a:r>
                  <a:rPr lang="en-US" sz="2000" dirty="0"/>
                  <a:t>??? </a:t>
                </a:r>
                <a:r>
                  <a:rPr lang="en-US" sz="2000" dirty="0">
                    <a:sym typeface="Wingdings" panose="05000000000000000000" pitchFamily="2" charset="2"/>
                  </a:rPr>
                  <a:t> </a:t>
                </a:r>
                <a:r>
                  <a:rPr lang="en-US" sz="2000" dirty="0"/>
                  <a:t>Image plane location depends on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sz="2000" dirty="0"/>
                  <a:t>, variation might be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≫</m:t>
                    </m:r>
                    <m:r>
                      <a:rPr lang="el-GR" sz="20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5EBA61-D1EA-670E-2312-AC2286E45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09978-0DD9-9FD0-3091-DA9A4648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1289F1-6751-2738-CF11-C474CE9B806C}"/>
              </a:ext>
            </a:extLst>
          </p:cNvPr>
          <p:cNvGrpSpPr/>
          <p:nvPr/>
        </p:nvGrpSpPr>
        <p:grpSpPr>
          <a:xfrm>
            <a:off x="1828800" y="2724913"/>
            <a:ext cx="5486400" cy="1935386"/>
            <a:chOff x="914400" y="833994"/>
            <a:chExt cx="7315200" cy="255918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EF6F75-F3DC-014E-A764-E3877FA19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4400" y="833994"/>
              <a:ext cx="7315200" cy="25591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07F340-68FB-077B-D6EA-374F58B212FF}"/>
                </a:ext>
              </a:extLst>
            </p:cNvPr>
            <p:cNvGrpSpPr/>
            <p:nvPr/>
          </p:nvGrpSpPr>
          <p:grpSpPr>
            <a:xfrm>
              <a:off x="1963103" y="1461598"/>
              <a:ext cx="5294948" cy="853931"/>
              <a:chOff x="1958340" y="3610896"/>
              <a:chExt cx="5294948" cy="85393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30BA761-D71F-F0A7-94FF-314C6FAFC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8340" y="3610896"/>
                <a:ext cx="5294948" cy="79914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05A9351-9012-554A-59A9-FE28B6034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388" y="3881406"/>
                <a:ext cx="4914900" cy="461963"/>
              </a:xfrm>
              <a:prstGeom prst="line">
                <a:avLst/>
              </a:prstGeom>
              <a:ln w="12700">
                <a:solidFill>
                  <a:srgbClr val="009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B2936-67F2-EFBD-7174-B76D3F177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6662" y="4138190"/>
                <a:ext cx="4737100" cy="326637"/>
              </a:xfrm>
              <a:prstGeom prst="line">
                <a:avLst/>
              </a:prstGeom>
              <a:ln w="12700">
                <a:solidFill>
                  <a:srgbClr val="009C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5749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D12F-6A36-A77D-E734-52590DCA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7B1F1-EAC7-12F9-AB02-EE95E099C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an inverse problem?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3794C-C015-9A15-582F-23E85D15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3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9884-39CE-83F4-957A-DD159BFD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Wavelengths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E539-A7A3-1E13-0DB1-A033D727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/>
              <a:t>Big picture</a:t>
            </a:r>
          </a:p>
          <a:p>
            <a:pPr marL="0" indent="0">
              <a:buNone/>
            </a:pPr>
            <a:r>
              <a:rPr lang="en-US" sz="2000" dirty="0"/>
              <a:t>Can correlate (“multiply”) two complex fields of nearby wavelengths together</a:t>
            </a:r>
            <a:r>
              <a:rPr lang="en-US" sz="2000" b="1" dirty="0"/>
              <a:t> </a:t>
            </a:r>
            <a:r>
              <a:rPr lang="en-US" sz="2000" dirty="0"/>
              <a:t>to get a larger, synthetic wavelength.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C4DB2-6CAA-2F60-AEE1-476E11ED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3FA01-C88C-BA55-80EA-5A974A68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57250"/>
            <a:ext cx="7886700" cy="246491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587915-4DA3-C533-7908-C0B636C1E40E}"/>
              </a:ext>
            </a:extLst>
          </p:cNvPr>
          <p:cNvSpPr/>
          <p:nvPr/>
        </p:nvSpPr>
        <p:spPr>
          <a:xfrm>
            <a:off x="5610225" y="2286000"/>
            <a:ext cx="1524000" cy="1138795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149D37-346C-CCCC-1B4B-186D52569DBF}"/>
              </a:ext>
            </a:extLst>
          </p:cNvPr>
          <p:cNvCxnSpPr>
            <a:cxnSpLocks/>
          </p:cNvCxnSpPr>
          <p:nvPr/>
        </p:nvCxnSpPr>
        <p:spPr>
          <a:xfrm flipH="1" flipV="1">
            <a:off x="7134225" y="2828925"/>
            <a:ext cx="733425" cy="493239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2D2AE-C008-3A21-A7D2-B7493A4A039F}"/>
              </a:ext>
            </a:extLst>
          </p:cNvPr>
          <p:cNvSpPr txBox="1"/>
          <p:nvPr/>
        </p:nvSpPr>
        <p:spPr>
          <a:xfrm>
            <a:off x="7662863" y="3021735"/>
            <a:ext cx="1390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Synthetic wavelength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(𝛬)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CC74BD-8FBF-B8AD-192F-027459274C9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524000" y="2731092"/>
            <a:ext cx="278606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E66330-69EB-5541-93C8-7D36AB8E4711}"/>
              </a:ext>
            </a:extLst>
          </p:cNvPr>
          <p:cNvSpPr txBox="1"/>
          <p:nvPr/>
        </p:nvSpPr>
        <p:spPr>
          <a:xfrm>
            <a:off x="0" y="254642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Height/depth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26793-3BA2-F8AA-FCA6-2F3235A62750}"/>
              </a:ext>
            </a:extLst>
          </p:cNvPr>
          <p:cNvSpPr txBox="1"/>
          <p:nvPr/>
        </p:nvSpPr>
        <p:spPr>
          <a:xfrm>
            <a:off x="319" y="4820080"/>
            <a:ext cx="372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1990326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5BE6-7467-28EF-4A52-0304FA2C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Synthetic Wavelengths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5EBA61-D1EA-670E-2312-AC2286E45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Better unambiguous range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</a:rPr>
                      <m:t>𝛬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ym typeface="Wingdings" panose="05000000000000000000" pitchFamily="2" charset="2"/>
                  </a:rPr>
                  <a:t> wrapped phase for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spans larger length</a:t>
                </a:r>
              </a:p>
              <a:p>
                <a:pPr lvl="1"/>
                <a:r>
                  <a:rPr lang="en-US" sz="1800" dirty="0">
                    <a:sym typeface="Wingdings" panose="05000000000000000000" pitchFamily="2" charset="2"/>
                  </a:rPr>
                  <a:t>Can combine with an even larger synthetic wavelength to help further unwrap</a:t>
                </a:r>
                <a:endParaRPr lang="en-US" sz="1800" dirty="0"/>
              </a:p>
              <a:p>
                <a:r>
                  <a:rPr lang="en-US" sz="2000" dirty="0"/>
                  <a:t>Less susceptible to path length variations</a:t>
                </a:r>
              </a:p>
              <a:p>
                <a:pPr lvl="1"/>
                <a:r>
                  <a:rPr lang="en-US" sz="1800" dirty="0"/>
                  <a:t>Less affected by surface roughness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5EBA61-D1EA-670E-2312-AC2286E45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09978-0DD9-9FD0-3091-DA9A4648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1289F1-6751-2738-CF11-C474CE9B806C}"/>
              </a:ext>
            </a:extLst>
          </p:cNvPr>
          <p:cNvGrpSpPr/>
          <p:nvPr/>
        </p:nvGrpSpPr>
        <p:grpSpPr>
          <a:xfrm>
            <a:off x="2045261" y="2877631"/>
            <a:ext cx="5053478" cy="1782668"/>
            <a:chOff x="914400" y="833994"/>
            <a:chExt cx="7315200" cy="255918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EF6F75-F3DC-014E-A764-E3877FA19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4400" y="833994"/>
              <a:ext cx="7315200" cy="25591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07F340-68FB-077B-D6EA-374F58B212FF}"/>
                </a:ext>
              </a:extLst>
            </p:cNvPr>
            <p:cNvGrpSpPr/>
            <p:nvPr/>
          </p:nvGrpSpPr>
          <p:grpSpPr>
            <a:xfrm>
              <a:off x="1963103" y="1461598"/>
              <a:ext cx="5294948" cy="853931"/>
              <a:chOff x="1958340" y="3610896"/>
              <a:chExt cx="5294948" cy="85393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30BA761-D71F-F0A7-94FF-314C6FAFC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8340" y="3610896"/>
                <a:ext cx="5294948" cy="79914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05A9351-9012-554A-59A9-FE28B6034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388" y="3881406"/>
                <a:ext cx="4914900" cy="461963"/>
              </a:xfrm>
              <a:prstGeom prst="line">
                <a:avLst/>
              </a:prstGeom>
              <a:ln w="12700">
                <a:solidFill>
                  <a:srgbClr val="009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B2936-67F2-EFBD-7174-B76D3F177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6662" y="4138190"/>
                <a:ext cx="4737100" cy="326637"/>
              </a:xfrm>
              <a:prstGeom prst="line">
                <a:avLst/>
              </a:prstGeom>
              <a:ln w="12700">
                <a:solidFill>
                  <a:srgbClr val="009C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80E473-5FAC-4D5C-284C-648129999030}"/>
              </a:ext>
            </a:extLst>
          </p:cNvPr>
          <p:cNvSpPr txBox="1"/>
          <p:nvPr/>
        </p:nvSpPr>
        <p:spPr>
          <a:xfrm>
            <a:off x="319" y="4820080"/>
            <a:ext cx="372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1412186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BA5FB-3A25-2885-8370-FAD2FD72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028-8FA6-E906-5C7E-A28E6158D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0"/>
            <a:ext cx="4549585" cy="4754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5CA84-8DE8-D25B-1622-BD48B4D9CFDE}"/>
              </a:ext>
            </a:extLst>
          </p:cNvPr>
          <p:cNvSpPr txBox="1"/>
          <p:nvPr/>
        </p:nvSpPr>
        <p:spPr>
          <a:xfrm>
            <a:off x="0" y="4820080"/>
            <a:ext cx="8108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IMAGE SOURCES:</a:t>
            </a:r>
            <a:r>
              <a:rPr lang="en-US" sz="110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Figures 5 and 12 from [2] – “WISHED: Wavefront imaging sensor with high resolution and depth ranging” by Wu et 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903890-3C6A-DD07-8DC0-F4C6F375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29" y="0"/>
            <a:ext cx="4124061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655B-7536-E81B-E3A0-D6F942FA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Synthetic Data*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21983-097B-08E5-04D1-5DF9B6B80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with Python/PyTorch with the Holotorch library [4]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16D-37A2-8FDE-29F1-79E2C5E5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A883D-BB14-EF35-2308-2C093C6821FA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*Of questionable quality/validity.</a:t>
            </a:r>
          </a:p>
        </p:txBody>
      </p:sp>
    </p:spTree>
    <p:extLst>
      <p:ext uri="{BB962C8B-B14F-4D97-AF65-F5344CB8AC3E}">
        <p14:creationId xmlns:p14="http://schemas.microsoft.com/office/powerpoint/2010/main" val="28458024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CE629-EBB1-94B4-1722-25824DA1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Test Object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FF1B95E4-D8AD-C3DB-E275-DC84E8A0A8B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835411565"/>
                  </p:ext>
                </p:extLst>
              </p:nvPr>
            </p:nvGraphicFramePr>
            <p:xfrm>
              <a:off x="3584027" y="1089560"/>
              <a:ext cx="2286000" cy="31120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6000" cy="3112099"/>
                    </a:xfrm>
                    <a:prstGeom prst="rect">
                      <a:avLst/>
                    </a:prstGeom>
                  </am3d:spPr>
                  <am3d:camera>
                    <am3d:pos x="0" y="0" z="56143604"/>
                    <am3d:up dx="0" dy="36000000" dz="0"/>
                    <am3d:lookAt x="0" y="0" z="0"/>
                    <am3d:perspective fov="3050403"/>
                  </am3d:camera>
                  <am3d:trans>
                    <am3d:meterPerModelUnit n="150186431" d="1000000"/>
                    <am3d:preTrans dx="6863" dy="-2739288" dz="-678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8698" ay="1662178" az="5418656"/>
                    <am3d:postTrans dx="0" dy="0" dz="0"/>
                  </am3d:trans>
                  <am3d:raster rName="Office3DRenderer" rVer="16.0.8326">
                    <am3d:blip r:embed="rId3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FF1B95E4-D8AD-C3DB-E275-DC84E8A0A8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84027" y="1089560"/>
                <a:ext cx="2286000" cy="311209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894D9-5660-9933-0BC4-6F7C9A80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23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7">
                <a:extLst>
                  <a:ext uri="{FF2B5EF4-FFF2-40B4-BE49-F238E27FC236}">
                    <a16:creationId xmlns:a16="http://schemas.microsoft.com/office/drawing/2014/main" id="{E3EB5FBB-3982-77FB-FADA-9BAE745F9A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13517621"/>
                  </p:ext>
                </p:extLst>
              </p:nvPr>
            </p:nvGraphicFramePr>
            <p:xfrm>
              <a:off x="5569980" y="1445893"/>
              <a:ext cx="2750599" cy="225171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0599" cy="2251713"/>
                    </a:xfrm>
                    <a:prstGeom prst="rect">
                      <a:avLst/>
                    </a:prstGeom>
                  </am3d:spPr>
                  <am3d:camera>
                    <am3d:pos x="0" y="0" z="5614360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0186431" d="1000000"/>
                    <am3d:preTrans dx="6863" dy="-2739288" dz="-6780"/>
                    <am3d:scale>
                      <am3d:sx n="1000000" d="1000000"/>
                      <am3d:sy n="1000000" d="1000000"/>
                      <am3d:sz n="1000000" d="1000000"/>
                    </am3d:scale>
                    <am3d:rot ax="8305134" ay="2162744" az="914585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8497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7">
                <a:extLst>
                  <a:ext uri="{FF2B5EF4-FFF2-40B4-BE49-F238E27FC236}">
                    <a16:creationId xmlns:a16="http://schemas.microsoft.com/office/drawing/2014/main" id="{E3EB5FBB-3982-77FB-FADA-9BAE745F9A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9980" y="1445893"/>
                <a:ext cx="2750599" cy="2251713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3353BB5-3C4C-631E-F4C2-A89B5E04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475" y="1616910"/>
            <a:ext cx="2743200" cy="205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C79EF-E69F-9207-77AC-5E02AE0848A9}"/>
              </a:ext>
            </a:extLst>
          </p:cNvPr>
          <p:cNvSpPr txBox="1"/>
          <p:nvPr/>
        </p:nvSpPr>
        <p:spPr>
          <a:xfrm>
            <a:off x="31770" y="4779111"/>
            <a:ext cx="57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NOTE:</a:t>
            </a:r>
            <a:r>
              <a:rPr lang="en-US" sz="1600" dirty="0">
                <a:solidFill>
                  <a:schemeClr val="bg1"/>
                </a:solidFill>
              </a:rPr>
              <a:t>  This is synthetic data, shown for illustrative purposes.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267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0C5DB-9982-C779-A515-6311541A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Recovered Sensor Plane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0CE51-963E-5667-D530-46361622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C868F-195B-E743-9ADE-6531D41B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67" y="781642"/>
            <a:ext cx="7315200" cy="371475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B0E2C3-F12A-AD97-1573-A697533B967B}"/>
              </a:ext>
            </a:extLst>
          </p:cNvPr>
          <p:cNvCxnSpPr>
            <a:cxnSpLocks/>
          </p:cNvCxnSpPr>
          <p:nvPr/>
        </p:nvCxnSpPr>
        <p:spPr>
          <a:xfrm flipV="1">
            <a:off x="1847424" y="3810000"/>
            <a:ext cx="0" cy="493985"/>
          </a:xfrm>
          <a:prstGeom prst="straightConnector1">
            <a:avLst/>
          </a:prstGeom>
          <a:ln w="38100">
            <a:solidFill>
              <a:srgbClr val="009C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9E7F67-A7C9-2CDA-0D75-51CE5736ADFF}"/>
              </a:ext>
            </a:extLst>
          </p:cNvPr>
          <p:cNvSpPr txBox="1"/>
          <p:nvPr/>
        </p:nvSpPr>
        <p:spPr>
          <a:xfrm>
            <a:off x="680161" y="4219783"/>
            <a:ext cx="2458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Many discontinuities</a:t>
            </a:r>
          </a:p>
          <a:p>
            <a:pPr algn="ctr"/>
            <a:r>
              <a:rPr lang="en-US" sz="1600" dirty="0"/>
              <a:t>Infeasible to unwrap phase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F9C4A-0E5B-80EA-A95F-EA302C809DBA}"/>
              </a:ext>
            </a:extLst>
          </p:cNvPr>
          <p:cNvSpPr txBox="1"/>
          <p:nvPr/>
        </p:nvSpPr>
        <p:spPr>
          <a:xfrm>
            <a:off x="6340191" y="4121828"/>
            <a:ext cx="2366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difficult discontinuities</a:t>
            </a:r>
          </a:p>
          <a:p>
            <a:r>
              <a:rPr lang="en-US" sz="1600" dirty="0"/>
              <a:t>Phase related to depth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0A181C-9213-C2FA-A480-DA128C63E69C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5873957" y="3937302"/>
            <a:ext cx="466234" cy="476914"/>
          </a:xfrm>
          <a:prstGeom prst="straightConnector1">
            <a:avLst/>
          </a:prstGeom>
          <a:ln w="38100">
            <a:solidFill>
              <a:srgbClr val="009C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062FB2-E320-8413-6F03-D1BD2EA4740E}"/>
                  </a:ext>
                </a:extLst>
              </p:cNvPr>
              <p:cNvSpPr txBox="1"/>
              <p:nvPr/>
            </p:nvSpPr>
            <p:spPr>
              <a:xfrm>
                <a:off x="5807188" y="928351"/>
                <a:ext cx="2643981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𝑠𝑦𝑛𝑡h𝑒𝑡𝑖𝑐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400" i="1">
                                  <a:latin typeface="Cambria Math" panose="02040503050406030204" pitchFamily="18" charset="0"/>
                                </a:rPr>
                                <m:t>𝛬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062FB2-E320-8413-6F03-D1BD2EA47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88" y="928351"/>
                <a:ext cx="2643981" cy="295466"/>
              </a:xfrm>
              <a:prstGeom prst="rect">
                <a:avLst/>
              </a:prstGeom>
              <a:blipFill>
                <a:blip r:embed="rId4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 Bracket 34">
            <a:extLst>
              <a:ext uri="{FF2B5EF4-FFF2-40B4-BE49-F238E27FC236}">
                <a16:creationId xmlns:a16="http://schemas.microsoft.com/office/drawing/2014/main" id="{139F2AE6-FB22-EC62-749C-B932AEB46ABA}"/>
              </a:ext>
            </a:extLst>
          </p:cNvPr>
          <p:cNvSpPr/>
          <p:nvPr/>
        </p:nvSpPr>
        <p:spPr>
          <a:xfrm rot="5400000">
            <a:off x="5643938" y="224393"/>
            <a:ext cx="259080" cy="180673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3A4ED12C-B491-16B8-5701-461F9EF8360E}"/>
              </a:ext>
            </a:extLst>
          </p:cNvPr>
          <p:cNvSpPr/>
          <p:nvPr/>
        </p:nvSpPr>
        <p:spPr>
          <a:xfrm rot="16200000">
            <a:off x="3662253" y="3271078"/>
            <a:ext cx="259080" cy="180673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94C04E7-6583-076A-F7A9-2B70CF272481}"/>
              </a:ext>
            </a:extLst>
          </p:cNvPr>
          <p:cNvSpPr/>
          <p:nvPr/>
        </p:nvSpPr>
        <p:spPr>
          <a:xfrm rot="5400000">
            <a:off x="1616329" y="232926"/>
            <a:ext cx="259080" cy="180673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B5C605-5F54-9BC7-45ED-46BC2E7920CF}"/>
                  </a:ext>
                </a:extLst>
              </p:cNvPr>
              <p:cNvSpPr txBox="1"/>
              <p:nvPr/>
            </p:nvSpPr>
            <p:spPr>
              <a:xfrm>
                <a:off x="-33621" y="829163"/>
                <a:ext cx="947063" cy="43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B5C605-5F54-9BC7-45ED-46BC2E792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1" y="829163"/>
                <a:ext cx="947063" cy="4315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0CA7F-FBD1-E730-05EF-2D2CE3216F79}"/>
                  </a:ext>
                </a:extLst>
              </p:cNvPr>
              <p:cNvSpPr txBox="1"/>
              <p:nvPr/>
            </p:nvSpPr>
            <p:spPr>
              <a:xfrm>
                <a:off x="3527280" y="4321450"/>
                <a:ext cx="947063" cy="448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0CA7F-FBD1-E730-05EF-2D2CE3216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80" y="4321450"/>
                <a:ext cx="947063" cy="448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26A9A6-08F7-D3E7-3EBB-F7E8B8FD5B47}"/>
                  </a:ext>
                </a:extLst>
              </p:cNvPr>
              <p:cNvSpPr txBox="1"/>
              <p:nvPr/>
            </p:nvSpPr>
            <p:spPr>
              <a:xfrm>
                <a:off x="6546074" y="1638486"/>
                <a:ext cx="2709248" cy="436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𝑠𝑦𝑛𝑡h𝑒𝑡𝑖𝑐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400" i="1">
                                  <a:latin typeface="Cambria Math" panose="02040503050406030204" pitchFamily="18" charset="0"/>
                                </a:rPr>
                                <m:t>𝛬</m:t>
                              </m:r>
                            </m:e>
                          </m:d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𝑠𝑒𝑛𝑠𝑜𝑟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400" i="1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26A9A6-08F7-D3E7-3EBB-F7E8B8FD5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074" y="1638486"/>
                <a:ext cx="2709248" cy="4360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00F8C0-57DE-177C-6694-F51AEB13E2DE}"/>
              </a:ext>
            </a:extLst>
          </p:cNvPr>
          <p:cNvSpPr txBox="1"/>
          <p:nvPr/>
        </p:nvSpPr>
        <p:spPr>
          <a:xfrm>
            <a:off x="31770" y="4779111"/>
            <a:ext cx="57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NOTE:</a:t>
            </a:r>
            <a:r>
              <a:rPr lang="en-US" sz="1600" dirty="0">
                <a:solidFill>
                  <a:schemeClr val="bg1"/>
                </a:solidFill>
              </a:rPr>
              <a:t>  This is synthetic data, shown for illustrative purposes.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98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DF9A-8C35-CACF-B9E3-CD8A98E0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Recovered </a:t>
            </a:r>
            <a:r>
              <a:rPr lang="en-US" sz="3200" dirty="0" err="1"/>
              <a:t>Depthmaps</a:t>
            </a:r>
            <a:r>
              <a:rPr lang="en-US" sz="3200" dirty="0"/>
              <a:t> from Synthetic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6500D8-E8CD-B6F3-0AFD-88DC2642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9178"/>
            <a:ext cx="5486400" cy="27860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AC546-AD6E-77A1-03FB-E0F059E7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863C7-8DD4-28DF-2E69-1CA26321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24" y="1242059"/>
            <a:ext cx="3200400" cy="2400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2D7813-936E-D503-7A72-89B4599BA29E}"/>
              </a:ext>
            </a:extLst>
          </p:cNvPr>
          <p:cNvCxnSpPr/>
          <p:nvPr/>
        </p:nvCxnSpPr>
        <p:spPr>
          <a:xfrm>
            <a:off x="5612524" y="985345"/>
            <a:ext cx="0" cy="358665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5D0779-F3DC-0A85-48C1-58930A84FDAC}"/>
              </a:ext>
            </a:extLst>
          </p:cNvPr>
          <p:cNvSpPr txBox="1"/>
          <p:nvPr/>
        </p:nvSpPr>
        <p:spPr>
          <a:xfrm>
            <a:off x="748272" y="3824523"/>
            <a:ext cx="1541255" cy="61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Median filter</a:t>
            </a:r>
          </a:p>
          <a:p>
            <a:pPr algn="ctr"/>
            <a:r>
              <a:rPr lang="en-US" sz="1400" dirty="0"/>
              <a:t>(To remove spikes)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08DB8-3BCE-2177-C3A1-D289ADFD324C}"/>
              </a:ext>
            </a:extLst>
          </p:cNvPr>
          <p:cNvSpPr txBox="1"/>
          <p:nvPr/>
        </p:nvSpPr>
        <p:spPr>
          <a:xfrm>
            <a:off x="2708329" y="3824524"/>
            <a:ext cx="2066592" cy="61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Gaussian filter</a:t>
            </a:r>
          </a:p>
          <a:p>
            <a:pPr algn="ctr"/>
            <a:r>
              <a:rPr lang="en-US" sz="1400" dirty="0"/>
              <a:t>(See 2020 WISHED paper)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1366B-83A1-34D6-0AA2-4DA1EBF4C10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289527" y="4132300"/>
            <a:ext cx="41880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FA35A07-2D0B-6F25-20FB-4AC2EE85C0AF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>
            <a:off x="496470" y="3727475"/>
            <a:ext cx="656627" cy="153022"/>
          </a:xfrm>
          <a:prstGeom prst="bentConnector4">
            <a:avLst>
              <a:gd name="adj1" fmla="val 26564"/>
              <a:gd name="adj2" fmla="val 361433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D7E019B-B8C7-675D-DA19-82424F335E6C}"/>
              </a:ext>
            </a:extLst>
          </p:cNvPr>
          <p:cNvCxnSpPr>
            <a:cxnSpLocks/>
            <a:stCxn id="11" idx="3"/>
          </p:cNvCxnSpPr>
          <p:nvPr/>
        </p:nvCxnSpPr>
        <p:spPr>
          <a:xfrm flipH="1" flipV="1">
            <a:off x="4572000" y="3475672"/>
            <a:ext cx="202921" cy="656629"/>
          </a:xfrm>
          <a:prstGeom prst="bentConnector4">
            <a:avLst>
              <a:gd name="adj1" fmla="val -112655"/>
              <a:gd name="adj2" fmla="val 61831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E191F0-0C12-2C87-706B-5F22DEC5DAFC}"/>
              </a:ext>
            </a:extLst>
          </p:cNvPr>
          <p:cNvSpPr txBox="1"/>
          <p:nvPr/>
        </p:nvSpPr>
        <p:spPr>
          <a:xfrm>
            <a:off x="31770" y="4779111"/>
            <a:ext cx="57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NOTE:</a:t>
            </a:r>
            <a:r>
              <a:rPr lang="en-US" sz="1600" dirty="0">
                <a:solidFill>
                  <a:schemeClr val="bg1"/>
                </a:solidFill>
              </a:rPr>
              <a:t>  This is synthetic data, shown for illustrative purposes.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84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51F0-E742-E737-65D4-7CBFF776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Recovered </a:t>
            </a:r>
            <a:r>
              <a:rPr lang="en-US" sz="3200" dirty="0" err="1"/>
              <a:t>Depthmaps</a:t>
            </a:r>
            <a:r>
              <a:rPr lang="en-US" sz="3200" dirty="0"/>
              <a:t> (3D Visualization)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ABC053-6D1F-607D-1252-C68B9A458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175" y="857250"/>
            <a:ext cx="3803650" cy="3803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8F9BC-6F8C-5C12-2393-8B63996B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9505A-FEE7-039E-DBAB-069F5166DDB6}"/>
              </a:ext>
            </a:extLst>
          </p:cNvPr>
          <p:cNvSpPr txBox="1"/>
          <p:nvPr/>
        </p:nvSpPr>
        <p:spPr>
          <a:xfrm>
            <a:off x="31770" y="4779111"/>
            <a:ext cx="57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NOTE:</a:t>
            </a:r>
            <a:r>
              <a:rPr lang="en-US" sz="1600" dirty="0">
                <a:solidFill>
                  <a:schemeClr val="bg1"/>
                </a:solidFill>
              </a:rPr>
              <a:t>  This is synthetic data, shown for illustrative purposes.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30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D5E8-D072-DA91-DF71-1B7895C0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BD45-A456-D96F-F393-751FDC369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effectLst/>
              </a:rPr>
              <a:t>[1]	G. Bal, </a:t>
            </a:r>
            <a:r>
              <a:rPr lang="en-US" sz="1400" i="1" dirty="0">
                <a:effectLst/>
              </a:rPr>
              <a:t>Introduction to Inverse Problems</a:t>
            </a:r>
            <a:r>
              <a:rPr lang="en-US" sz="1400" dirty="0">
                <a:effectLst/>
              </a:rPr>
              <a:t>. 2019.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>
                <a:effectLst/>
              </a:rPr>
              <a:t>https://www.stat.uchicago.edu/~guillaumebal/PAPERS/IntroductionInverseProblems.pdf.</a:t>
            </a:r>
          </a:p>
          <a:p>
            <a:pPr marL="0" indent="0">
              <a:buNone/>
            </a:pPr>
            <a:r>
              <a:rPr lang="en-US" sz="1400" dirty="0">
                <a:effectLst/>
              </a:rPr>
              <a:t>[2]	Y. Wu, F. Li, F. Willomitzer, A. </a:t>
            </a:r>
            <a:r>
              <a:rPr lang="en-US" sz="1400" dirty="0" err="1">
                <a:effectLst/>
              </a:rPr>
              <a:t>Veeraraghavan</a:t>
            </a:r>
            <a:r>
              <a:rPr lang="en-US" sz="1400" dirty="0">
                <a:effectLst/>
              </a:rPr>
              <a:t>, and O. Cossairt, “WISHED: Wavefront imaging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>
                <a:effectLst/>
              </a:rPr>
              <a:t>sensor with high resolution and depth ranging,” 2020 IEEE International Conference on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>
                <a:effectLst/>
              </a:rPr>
              <a:t>Computational Photography (ICCP), 2020.</a:t>
            </a:r>
          </a:p>
          <a:p>
            <a:pPr marL="0" indent="0">
              <a:buNone/>
            </a:pPr>
            <a:r>
              <a:rPr lang="en-US" sz="1400" dirty="0"/>
              <a:t>[3]	Y. Wu, M. K. Sharma, and A. </a:t>
            </a:r>
            <a:r>
              <a:rPr lang="en-US" sz="1400" dirty="0" err="1"/>
              <a:t>Veeraraghavan</a:t>
            </a:r>
            <a:r>
              <a:rPr lang="en-US" sz="1400" dirty="0"/>
              <a:t>, “WISH: Wavefront imaging sensor with high</a:t>
            </a:r>
          </a:p>
          <a:p>
            <a:pPr marL="0" indent="0">
              <a:buNone/>
            </a:pPr>
            <a:r>
              <a:rPr lang="en-US" sz="1400" dirty="0"/>
              <a:t>		resolution,” Light: Science &amp; Applications, vol. 8, no. 1, 2019.</a:t>
            </a:r>
          </a:p>
          <a:p>
            <a:pPr marL="0" indent="0">
              <a:buNone/>
            </a:pPr>
            <a:r>
              <a:rPr lang="en-US" sz="1400" dirty="0">
                <a:effectLst/>
              </a:rPr>
              <a:t>[4]	</a:t>
            </a:r>
            <a:r>
              <a:rPr lang="en-US" sz="1400" dirty="0" err="1">
                <a:effectLst/>
              </a:rPr>
              <a:t>Facebookresearch</a:t>
            </a:r>
            <a:r>
              <a:rPr lang="en-US" sz="1400" dirty="0">
                <a:effectLst/>
              </a:rPr>
              <a:t>, “</a:t>
            </a:r>
            <a:r>
              <a:rPr lang="en-US" sz="1400" dirty="0" err="1">
                <a:effectLst/>
              </a:rPr>
              <a:t>Facebookresearch</a:t>
            </a:r>
            <a:r>
              <a:rPr lang="en-US" sz="1400" dirty="0">
                <a:effectLst/>
              </a:rPr>
              <a:t>/holotorch: Holotorch is an optimization framework for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>
                <a:effectLst/>
              </a:rPr>
              <a:t>differentiable wave-propagation written in PyTorch,” GitHub. [Online]. Available: 				https://github.com/facebookresearch/holotorch. [Accessed: 21-Nov-2022]. 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57BFA-2D8E-E15D-C24F-D6587F27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610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1A20-3D2A-4186-69EA-B2EE58C1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Inverse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EB892-5493-6B84-3DD5-79F6ED3C9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set of observations, find the causes</a:t>
            </a:r>
          </a:p>
          <a:p>
            <a:r>
              <a:rPr lang="en-US" sz="2400" dirty="0"/>
              <a:t>Example – Inverse scattering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B338C-C0DD-79DA-AC48-218BD9AA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71A5-4D36-1DA3-23C1-ADCF466DE331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IMAGE SOURCE:</a:t>
            </a:r>
            <a:r>
              <a:rPr lang="en-US" sz="1200" dirty="0">
                <a:solidFill>
                  <a:schemeClr val="bg1"/>
                </a:solidFill>
              </a:rPr>
              <a:t> Figure 1 from “Time reversal techniques in ultrasonic nondestructive testing of scattering media” by Prada et 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B27A5-7E36-CF02-F00D-1FBCDF57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532" y="1765543"/>
            <a:ext cx="2743200" cy="1324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F7957-DA55-1A8B-8CE4-A0BEDBFD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32" y="3196648"/>
            <a:ext cx="2743200" cy="1400076"/>
          </a:xfrm>
          <a:prstGeom prst="rect">
            <a:avLst/>
          </a:prstGeom>
        </p:spPr>
      </p:pic>
      <p:sp>
        <p:nvSpPr>
          <p:cNvPr id="12" name="Right Bracket 11">
            <a:extLst>
              <a:ext uri="{FF2B5EF4-FFF2-40B4-BE49-F238E27FC236}">
                <a16:creationId xmlns:a16="http://schemas.microsoft.com/office/drawing/2014/main" id="{D0436322-552B-1B31-350F-E7B88DD1C9CF}"/>
              </a:ext>
            </a:extLst>
          </p:cNvPr>
          <p:cNvSpPr/>
          <p:nvPr/>
        </p:nvSpPr>
        <p:spPr>
          <a:xfrm rot="10800000">
            <a:off x="5058557" y="1676400"/>
            <a:ext cx="361950" cy="2965459"/>
          </a:xfrm>
          <a:prstGeom prst="rightBracket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2BA40-96B2-8CF4-910C-94C0072F3C74}"/>
              </a:ext>
            </a:extLst>
          </p:cNvPr>
          <p:cNvSpPr txBox="1"/>
          <p:nvPr/>
        </p:nvSpPr>
        <p:spPr>
          <a:xfrm>
            <a:off x="971551" y="1765543"/>
            <a:ext cx="40195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Given</a:t>
            </a:r>
            <a:endParaRPr lang="en-US" sz="2000" dirty="0"/>
          </a:p>
          <a:p>
            <a:r>
              <a:rPr lang="en-US" sz="2000" dirty="0"/>
              <a:t>  Reflected signals from scatterer(s)</a:t>
            </a:r>
          </a:p>
          <a:p>
            <a:r>
              <a:rPr lang="en-US" sz="2000" dirty="0"/>
              <a:t>     (observations)</a:t>
            </a:r>
          </a:p>
          <a:p>
            <a:endParaRPr lang="en-US" sz="2000" dirty="0"/>
          </a:p>
          <a:p>
            <a:r>
              <a:rPr lang="en-US" sz="2000" b="1" u="sng" dirty="0"/>
              <a:t>Find</a:t>
            </a:r>
            <a:endParaRPr lang="en-US" sz="2000" dirty="0"/>
          </a:p>
          <a:p>
            <a:r>
              <a:rPr lang="en-US" sz="2000" dirty="0"/>
              <a:t>  The location of the scatterer(s)</a:t>
            </a:r>
          </a:p>
          <a:p>
            <a:r>
              <a:rPr lang="en-US" sz="2000" dirty="0"/>
              <a:t>     (causes)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292E7D-9662-4A98-8B55-EED64D7EB8F3}"/>
              </a:ext>
            </a:extLst>
          </p:cNvPr>
          <p:cNvSpPr txBox="1"/>
          <p:nvPr/>
        </p:nvSpPr>
        <p:spPr>
          <a:xfrm>
            <a:off x="5239532" y="1889354"/>
            <a:ext cx="367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Applications of Inverse Scattering</a:t>
            </a:r>
          </a:p>
          <a:p>
            <a:r>
              <a:rPr lang="en-US" dirty="0"/>
              <a:t>— Medical imaging (ultrasound)</a:t>
            </a:r>
          </a:p>
          <a:p>
            <a:r>
              <a:rPr lang="en-US" dirty="0"/>
              <a:t>— Fault detection</a:t>
            </a:r>
          </a:p>
          <a:p>
            <a:r>
              <a:rPr lang="en-US" dirty="0"/>
              <a:t>— Ground-penetrating radar</a:t>
            </a:r>
          </a:p>
        </p:txBody>
      </p:sp>
    </p:spTree>
    <p:extLst>
      <p:ext uri="{BB962C8B-B14F-4D97-AF65-F5344CB8AC3E}">
        <p14:creationId xmlns:p14="http://schemas.microsoft.com/office/powerpoint/2010/main" val="199452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12" grpId="0" animBg="1"/>
      <p:bldP spid="12" grpId="1" animBg="1"/>
      <p:bldP spid="13" grpId="0"/>
      <p:bldP spid="13" grpId="1"/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BBC8-1ECC-D0A4-844B-082B5A93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Abstract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0552B-8513-6785-2DC0-1494E175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8A0706-B792-5FA8-1BBF-83A70ECE412D}"/>
                  </a:ext>
                </a:extLst>
              </p:cNvPr>
              <p:cNvSpPr txBox="1"/>
              <p:nvPr/>
            </p:nvSpPr>
            <p:spPr>
              <a:xfrm>
                <a:off x="630897" y="1259078"/>
                <a:ext cx="214731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Model Parameters</a:t>
                </a:r>
              </a:p>
              <a:p>
                <a:pPr algn="ctr"/>
                <a:r>
                  <a:rPr lang="en-US" sz="2000" b="1" dirty="0"/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2000" b="1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8A0706-B792-5FA8-1BBF-83A70ECE4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97" y="1259078"/>
                <a:ext cx="2147319" cy="707886"/>
              </a:xfrm>
              <a:prstGeom prst="rect">
                <a:avLst/>
              </a:prstGeom>
              <a:blipFill>
                <a:blip r:embed="rId2"/>
                <a:stretch>
                  <a:fillRect l="-2550" t="-5172" r="-255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5DEEF4-7958-D2B4-5CAE-1836A50F3865}"/>
                  </a:ext>
                </a:extLst>
              </p:cNvPr>
              <p:cNvSpPr/>
              <p:nvPr/>
            </p:nvSpPr>
            <p:spPr>
              <a:xfrm>
                <a:off x="3488040" y="946353"/>
                <a:ext cx="2167919" cy="13379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Forward Operator</a:t>
                </a:r>
              </a:p>
              <a:p>
                <a:pPr algn="ctr"/>
                <a:r>
                  <a:rPr lang="en-US" sz="1400" dirty="0"/>
                  <a:t>(Measurement Operator)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ℳ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5DEEF4-7958-D2B4-5CAE-1836A50F38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040" y="946353"/>
                <a:ext cx="2167919" cy="1337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A2162-4C64-06A5-FAF0-21088E675BB2}"/>
                  </a:ext>
                </a:extLst>
              </p:cNvPr>
              <p:cNvSpPr txBox="1"/>
              <p:nvPr/>
            </p:nvSpPr>
            <p:spPr>
              <a:xfrm>
                <a:off x="6304139" y="1262429"/>
                <a:ext cx="23979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Data/Measurements</a:t>
                </a:r>
              </a:p>
              <a:p>
                <a:pPr algn="ctr"/>
                <a:r>
                  <a:rPr lang="en-US" sz="2000" b="1" dirty="0"/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000" dirty="0"/>
                      <m:t>𝒟</m:t>
                    </m:r>
                  </m:oMath>
                </a14:m>
                <a:r>
                  <a:rPr lang="en-US" sz="2000" b="1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A2162-4C64-06A5-FAF0-21088E67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139" y="1262429"/>
                <a:ext cx="2397900" cy="707886"/>
              </a:xfrm>
              <a:prstGeom prst="rect">
                <a:avLst/>
              </a:prstGeom>
              <a:blipFill>
                <a:blip r:embed="rId4"/>
                <a:stretch>
                  <a:fillRect l="-2545" t="-4310" r="-279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477938-0EB1-E04A-85FA-DB3DD41C8D70}"/>
              </a:ext>
            </a:extLst>
          </p:cNvPr>
          <p:cNvSpPr txBox="1"/>
          <p:nvPr/>
        </p:nvSpPr>
        <p:spPr>
          <a:xfrm>
            <a:off x="630896" y="2327130"/>
            <a:ext cx="2351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Examples of Model Parameters</a:t>
            </a:r>
          </a:p>
          <a:p>
            <a:r>
              <a:rPr lang="en-US" sz="1200" dirty="0"/>
              <a:t>— Scatterer locations</a:t>
            </a:r>
          </a:p>
          <a:p>
            <a:r>
              <a:rPr lang="en-US" sz="1200" dirty="0"/>
              <a:t>— Electric field amplitudes/phases</a:t>
            </a:r>
          </a:p>
          <a:p>
            <a:r>
              <a:rPr lang="en-US" sz="1200" dirty="0"/>
              <a:t>— Depth map of a surface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87625A-167B-74C8-9051-D59B11B630E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78216" y="1615345"/>
            <a:ext cx="709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3602EC-8292-B408-EEC3-D3F553647A8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55959" y="1615345"/>
            <a:ext cx="6481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43BD78-6B9F-B8D2-2DB6-56E6211ACEC9}"/>
              </a:ext>
            </a:extLst>
          </p:cNvPr>
          <p:cNvSpPr txBox="1"/>
          <p:nvPr/>
        </p:nvSpPr>
        <p:spPr>
          <a:xfrm>
            <a:off x="6346586" y="2327129"/>
            <a:ext cx="2313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Examples of Data/Measurements</a:t>
            </a:r>
          </a:p>
          <a:p>
            <a:r>
              <a:rPr lang="en-US" sz="1200" dirty="0"/>
              <a:t>— Scattered signal waveforms</a:t>
            </a:r>
          </a:p>
          <a:p>
            <a:r>
              <a:rPr lang="en-US" sz="1200" dirty="0"/>
              <a:t>— Camera sensor measurements</a:t>
            </a:r>
          </a:p>
          <a:p>
            <a:r>
              <a:rPr lang="en-US" sz="1200" dirty="0"/>
              <a:t>— Phases from interferometry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58E53A-0AED-992D-700A-2CE61D8EB344}"/>
              </a:ext>
            </a:extLst>
          </p:cNvPr>
          <p:cNvSpPr txBox="1"/>
          <p:nvPr/>
        </p:nvSpPr>
        <p:spPr>
          <a:xfrm>
            <a:off x="0" y="4805887"/>
            <a:ext cx="5775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SOURCE:</a:t>
            </a:r>
            <a:r>
              <a:rPr lang="en-US" sz="1200" dirty="0">
                <a:solidFill>
                  <a:schemeClr val="bg1"/>
                </a:solidFill>
              </a:rPr>
              <a:t> [1] – </a:t>
            </a:r>
            <a:r>
              <a:rPr lang="en-US" sz="1200" i="1" dirty="0">
                <a:solidFill>
                  <a:schemeClr val="bg1"/>
                </a:solidFill>
              </a:rPr>
              <a:t>Introduction to Inverse Problems</a:t>
            </a:r>
            <a:r>
              <a:rPr lang="en-US" sz="1200" dirty="0">
                <a:solidFill>
                  <a:schemeClr val="bg1"/>
                </a:solidFill>
              </a:rPr>
              <a:t>, by </a:t>
            </a:r>
            <a:r>
              <a:rPr lang="en-US" sz="1200" dirty="0" err="1">
                <a:solidFill>
                  <a:schemeClr val="bg1"/>
                </a:solidFill>
              </a:rPr>
              <a:t>Guillame</a:t>
            </a:r>
            <a:r>
              <a:rPr lang="en-US" sz="1200" dirty="0">
                <a:solidFill>
                  <a:schemeClr val="bg1"/>
                </a:solidFill>
              </a:rPr>
              <a:t> Bal</a:t>
            </a:r>
            <a:endParaRPr lang="en-US" sz="12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694FCF-17F0-EC4C-B3B1-2B6C98055ED7}"/>
                  </a:ext>
                </a:extLst>
              </p:cNvPr>
              <p:cNvSpPr txBox="1"/>
              <p:nvPr/>
            </p:nvSpPr>
            <p:spPr>
              <a:xfrm>
                <a:off x="387730" y="1945782"/>
                <a:ext cx="28382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1600" dirty="0"/>
                  <a:t> – Space of model parameters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694FCF-17F0-EC4C-B3B1-2B6C98055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30" y="1945782"/>
                <a:ext cx="2838259" cy="338554"/>
              </a:xfrm>
              <a:prstGeom prst="rect">
                <a:avLst/>
              </a:prstGeom>
              <a:blipFill>
                <a:blip r:embed="rId5"/>
                <a:stretch>
                  <a:fillRect t="-5357" r="-4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110F6D-F1F5-C403-0FB9-31E95F63596B}"/>
                  </a:ext>
                </a:extLst>
              </p:cNvPr>
              <p:cNvSpPr txBox="1"/>
              <p:nvPr/>
            </p:nvSpPr>
            <p:spPr>
              <a:xfrm>
                <a:off x="5830054" y="1947377"/>
                <a:ext cx="334607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/>
                      <m:t>𝒟</m:t>
                    </m:r>
                  </m:oMath>
                </a14:m>
                <a:r>
                  <a:rPr lang="en-US" sz="1600" dirty="0"/>
                  <a:t> – Space of data/measurements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110F6D-F1F5-C403-0FB9-31E95F635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054" y="1947377"/>
                <a:ext cx="3346070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CB3A0A8-9EC7-2DC8-3781-E0FB7070E814}"/>
                  </a:ext>
                </a:extLst>
              </p:cNvPr>
              <p:cNvSpPr txBox="1"/>
              <p:nvPr/>
            </p:nvSpPr>
            <p:spPr>
              <a:xfrm>
                <a:off x="2654513" y="3591355"/>
                <a:ext cx="48485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u="sng" dirty="0"/>
                  <a:t>Additional Information</a:t>
                </a:r>
                <a:endParaRPr lang="en-US" u="sng" dirty="0"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—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r>
                  <a:rPr lang="en-US" dirty="0"/>
                  <a:t> is</a:t>
                </a:r>
                <a:r>
                  <a:rPr lang="en-US" sz="1800" dirty="0"/>
                  <a:t> a mapping (i.e. function)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dirty="0"/>
                      <m:t>𝒟</m:t>
                    </m:r>
                  </m:oMath>
                </a14:m>
                <a:endParaRPr lang="en-US" dirty="0"/>
              </a:p>
              <a:p>
                <a:r>
                  <a:rPr lang="en-US" sz="1800" dirty="0"/>
                  <a:t>— Ideally invertible (injective) but not always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CB3A0A8-9EC7-2DC8-3781-E0FB7070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13" y="3591355"/>
                <a:ext cx="4848575" cy="923330"/>
              </a:xfrm>
              <a:prstGeom prst="rect">
                <a:avLst/>
              </a:prstGeom>
              <a:blipFill>
                <a:blip r:embed="rId7"/>
                <a:stretch>
                  <a:fillRect l="-100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7668B0F-D8EF-CD97-264A-6E2510B0E23C}"/>
              </a:ext>
            </a:extLst>
          </p:cNvPr>
          <p:cNvSpPr txBox="1"/>
          <p:nvPr/>
        </p:nvSpPr>
        <p:spPr>
          <a:xfrm>
            <a:off x="3202081" y="2713092"/>
            <a:ext cx="273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Maps model parameters to measurements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3AF547F-7217-2289-4C30-EB6845D023A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572000" y="2380129"/>
            <a:ext cx="0" cy="33296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21" grpId="0"/>
      <p:bldP spid="21" grpId="1"/>
      <p:bldP spid="33" grpId="0"/>
      <p:bldP spid="33" grpId="1"/>
      <p:bldP spid="34" grpId="0"/>
      <p:bldP spid="34" grpId="1"/>
      <p:bldP spid="36" grpId="0"/>
      <p:bldP spid="36" grpId="1"/>
      <p:bldP spid="38" grpId="0"/>
      <p:bldP spid="3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1C33-B843-C3A0-C4E1-7AF2906B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ADC7A-F103-0949-A7FB-118BC0727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heights/depths on a 3D surface?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A0CF-6E21-0F57-36E3-56FA2DAC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324DAB-6B86-5750-76C2-43E8BD759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281" y="459581"/>
            <a:ext cx="4483438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59DF8-464E-E308-DF08-84A3E036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0347E-45AD-2549-0EFC-A753E18D9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Depthmaps</a:t>
            </a:r>
            <a:r>
              <a:rPr lang="en-US" dirty="0"/>
              <a:t> encode 3D surfaces as depths (or heights)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230A-FB14-F3F1-7753-F127BE2A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730931-FEB4-B61D-EFA3-B3F1567C8147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IMAGE SOURCE:</a:t>
            </a:r>
            <a:r>
              <a:rPr lang="en-US" sz="1200" dirty="0">
                <a:solidFill>
                  <a:schemeClr val="bg1"/>
                </a:solidFill>
              </a:rPr>
              <a:t> Figure 4 from [2] – “WISHED: Wavefront imaging sensor with high resolution and depth ranging” by Wu et al</a:t>
            </a:r>
          </a:p>
        </p:txBody>
      </p:sp>
    </p:spTree>
    <p:extLst>
      <p:ext uri="{BB962C8B-B14F-4D97-AF65-F5344CB8AC3E}">
        <p14:creationId xmlns:p14="http://schemas.microsoft.com/office/powerpoint/2010/main" val="18385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85E1-23DE-1E04-B789-748FE2E6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Recovering Depth from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75827-C993-EE5F-6274-9A62DE6C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CDB00871-EA76-9625-358F-70979953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833994"/>
            <a:ext cx="7315200" cy="2559188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053F53C-DBC9-9C3F-1F56-6FD073874942}"/>
              </a:ext>
            </a:extLst>
          </p:cNvPr>
          <p:cNvGrpSpPr/>
          <p:nvPr/>
        </p:nvGrpSpPr>
        <p:grpSpPr>
          <a:xfrm>
            <a:off x="1958340" y="1463040"/>
            <a:ext cx="5294948" cy="799148"/>
            <a:chOff x="1958340" y="1463040"/>
            <a:chExt cx="5294948" cy="799148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90031D4-B013-C0A7-C189-DDA1543E8D63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401859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F53BBCF-817D-121A-A4F5-5FFFD63327F3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5294948" cy="799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4892504-CE2F-E684-134D-EEF57BF65CC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463040"/>
              <a:ext cx="1276350" cy="799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C4D381-8E95-F5F2-DAA0-ECDE8B204F58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2234441"/>
              <a:ext cx="1276350" cy="2774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1961A8A-9A2B-207D-2E56-A57074241AA1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4018598" cy="7714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9CBD830-5E52-9822-8607-5E5B9807849D}"/>
              </a:ext>
            </a:extLst>
          </p:cNvPr>
          <p:cNvGrpSpPr/>
          <p:nvPr/>
        </p:nvGrpSpPr>
        <p:grpSpPr>
          <a:xfrm>
            <a:off x="2338388" y="1733384"/>
            <a:ext cx="4914900" cy="462129"/>
            <a:chOff x="2338388" y="1733384"/>
            <a:chExt cx="4914900" cy="462129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40E7867-6A0A-2F02-BC04-9801D688EE2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1733550"/>
              <a:ext cx="4914900" cy="461963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30E7F10-95B6-8F7F-97AD-B3AF312CFB5D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1733384"/>
              <a:ext cx="3638550" cy="70824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5F0FE20-7DA7-28E7-D618-CC83FE635E04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804208"/>
              <a:ext cx="1276350" cy="391305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D12DD23-18C5-F2C1-C48E-1DA98CA95481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2164977"/>
              <a:ext cx="1276350" cy="30536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8F61445-0874-AF03-6782-CEFED25B27EE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1733550"/>
              <a:ext cx="3638550" cy="430983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9EB732D-9182-401D-ED6F-473741DFC421}"/>
              </a:ext>
            </a:extLst>
          </p:cNvPr>
          <p:cNvGrpSpPr/>
          <p:nvPr/>
        </p:nvGrpSpPr>
        <p:grpSpPr>
          <a:xfrm>
            <a:off x="2506662" y="1976873"/>
            <a:ext cx="4746626" cy="420088"/>
            <a:chOff x="2506662" y="1976873"/>
            <a:chExt cx="4746626" cy="420088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6F8058E-964F-C556-5018-19229688477E}"/>
                </a:ext>
              </a:extLst>
            </p:cNvPr>
            <p:cNvCxnSpPr>
              <a:cxnSpLocks/>
            </p:cNvCxnSpPr>
            <p:nvPr/>
          </p:nvCxnSpPr>
          <p:spPr>
            <a:xfrm>
              <a:off x="2516188" y="2329598"/>
              <a:ext cx="3460750" cy="67363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9D6BA27-FFBE-9051-3177-74AC6BD74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6662" y="1990334"/>
              <a:ext cx="4737100" cy="326637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DDAC1F5-CA12-6DDA-BA04-7FCE3A0FE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0588" y="1990335"/>
              <a:ext cx="1276350" cy="397101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41A00F2-C54B-5DF0-DCE4-A6FB5F71733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977707"/>
              <a:ext cx="1276350" cy="12461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09952C-10CF-2CC3-F94A-5D2763A62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188" y="1976873"/>
              <a:ext cx="3467100" cy="352725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7D5785F7-5D77-E6A1-55A3-A5CAEF5AD9BF}"/>
              </a:ext>
            </a:extLst>
          </p:cNvPr>
          <p:cNvGrpSpPr/>
          <p:nvPr/>
        </p:nvGrpSpPr>
        <p:grpSpPr>
          <a:xfrm>
            <a:off x="1948814" y="5247787"/>
            <a:ext cx="5294948" cy="853931"/>
            <a:chOff x="1958340" y="3610896"/>
            <a:chExt cx="5294948" cy="85393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B4B6E94-1CAB-1BC9-4949-F65010E66EF6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3610896"/>
              <a:ext cx="5294948" cy="799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A370132-FA83-6A70-9DE7-2C22071900D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3881406"/>
              <a:ext cx="4914900" cy="461963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5F5B68F-2066-B18A-924D-786255594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6662" y="4138190"/>
              <a:ext cx="4737100" cy="326637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F15A68-549D-AA9A-934B-2F60FE895209}"/>
              </a:ext>
            </a:extLst>
          </p:cNvPr>
          <p:cNvGrpSpPr/>
          <p:nvPr/>
        </p:nvGrpSpPr>
        <p:grpSpPr>
          <a:xfrm>
            <a:off x="1948814" y="-1615225"/>
            <a:ext cx="5306060" cy="1134058"/>
            <a:chOff x="1948814" y="-1494575"/>
            <a:chExt cx="5306060" cy="113405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E9208D-A3BA-B0FD-DA13-DA91F7CEB158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14" y="-1464730"/>
              <a:ext cx="5306060" cy="80591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triangle" w="lg" len="lg"/>
              <a:tailEnd type="triangle" w="lg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F42C8BE-641D-2FB9-FA77-2C8D7E10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315526" y="-1198094"/>
              <a:ext cx="4939348" cy="472607"/>
            </a:xfrm>
            <a:prstGeom prst="straightConnector1">
              <a:avLst/>
            </a:prstGeom>
            <a:ln>
              <a:solidFill>
                <a:srgbClr val="009F00"/>
              </a:solidFill>
              <a:prstDash val="sysDash"/>
              <a:headEnd type="triangle" w="lg" len="lg"/>
              <a:tailEnd type="triangle" w="lg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2C2777F-BCA1-6A21-46FA-A42BFE3E1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136" y="-933650"/>
              <a:ext cx="4748214" cy="335489"/>
            </a:xfrm>
            <a:prstGeom prst="straightConnector1">
              <a:avLst/>
            </a:prstGeom>
            <a:ln>
              <a:solidFill>
                <a:srgbClr val="009CFF"/>
              </a:solidFill>
              <a:prstDash val="sysDash"/>
              <a:headEnd type="triangle" w="lg" len="lg"/>
              <a:tailEnd type="triangle" w="lg" len="lg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C4FEAF-3C14-C867-6DC8-18CF9649A432}"/>
                    </a:ext>
                  </a:extLst>
                </p:cNvPr>
                <p:cNvSpPr txBox="1"/>
                <p:nvPr/>
              </p:nvSpPr>
              <p:spPr>
                <a:xfrm rot="456996">
                  <a:off x="3566796" y="-1494575"/>
                  <a:ext cx="1181734" cy="303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05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C4FEAF-3C14-C867-6DC8-18CF9649A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56996">
                  <a:off x="3566796" y="-1494575"/>
                  <a:ext cx="1181734" cy="303609"/>
                </a:xfrm>
                <a:prstGeom prst="rect">
                  <a:avLst/>
                </a:prstGeom>
                <a:blipFill>
                  <a:blip r:embed="rId5"/>
                  <a:stretch>
                    <a:fillRect l="-1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042964-F8EC-1A30-6C61-8CF35FD8E8D6}"/>
                    </a:ext>
                  </a:extLst>
                </p:cNvPr>
                <p:cNvSpPr txBox="1"/>
                <p:nvPr/>
              </p:nvSpPr>
              <p:spPr>
                <a:xfrm rot="280385">
                  <a:off x="3117717" y="-1053345"/>
                  <a:ext cx="1191159" cy="303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05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050" i="1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05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05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sz="105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05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05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i="1" dirty="0">
                    <a:solidFill>
                      <a:srgbClr val="009F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042964-F8EC-1A30-6C61-8CF35FD8E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80385">
                  <a:off x="3117717" y="-1053345"/>
                  <a:ext cx="1191159" cy="303609"/>
                </a:xfrm>
                <a:prstGeom prst="rect">
                  <a:avLst/>
                </a:prstGeom>
                <a:blipFill>
                  <a:blip r:embed="rId6"/>
                  <a:stretch>
                    <a:fillRect l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366B11-9D2F-9C1F-D6BC-EAED58227E43}"/>
                    </a:ext>
                  </a:extLst>
                </p:cNvPr>
                <p:cNvSpPr txBox="1"/>
                <p:nvPr/>
              </p:nvSpPr>
              <p:spPr>
                <a:xfrm>
                  <a:off x="3420755" y="-664126"/>
                  <a:ext cx="1191159" cy="303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050" i="1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i="1" dirty="0">
                    <a:solidFill>
                      <a:srgbClr val="009CFF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366B11-9D2F-9C1F-D6BC-EAED58227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0755" y="-664126"/>
                  <a:ext cx="1191159" cy="303609"/>
                </a:xfrm>
                <a:prstGeom prst="rect">
                  <a:avLst/>
                </a:prstGeom>
                <a:blipFill>
                  <a:blip r:embed="rId7"/>
                  <a:stretch>
                    <a:fillRect l="-2551" t="-2000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8A8428-951B-2665-B4F9-324D9080617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1021901" y="1214485"/>
            <a:ext cx="7589520" cy="131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65699-B872-586B-3447-ED7E6703B080}"/>
              </a:ext>
            </a:extLst>
          </p:cNvPr>
          <p:cNvSpPr txBox="1"/>
          <p:nvPr/>
        </p:nvSpPr>
        <p:spPr>
          <a:xfrm>
            <a:off x="1501665" y="171055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03DE81-490B-4E1E-184B-F5DD38D5B0AD}"/>
              </a:ext>
            </a:extLst>
          </p:cNvPr>
          <p:cNvGrpSpPr/>
          <p:nvPr/>
        </p:nvGrpSpPr>
        <p:grpSpPr>
          <a:xfrm>
            <a:off x="7569226" y="5394913"/>
            <a:ext cx="2381858" cy="802224"/>
            <a:chOff x="7569226" y="5394913"/>
            <a:chExt cx="2381858" cy="802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E7C98DD-5391-8289-9092-C24373678DC0}"/>
                    </a:ext>
                  </a:extLst>
                </p:cNvPr>
                <p:cNvSpPr txBox="1"/>
                <p:nvPr/>
              </p:nvSpPr>
              <p:spPr>
                <a:xfrm>
                  <a:off x="7569226" y="5394913"/>
                  <a:ext cx="2084389" cy="2773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𝑂𝑃𝐿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</a:b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E7C98DD-5391-8289-9092-C24373678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226" y="5394913"/>
                  <a:ext cx="2084389" cy="277320"/>
                </a:xfrm>
                <a:prstGeom prst="rect">
                  <a:avLst/>
                </a:prstGeom>
                <a:blipFill>
                  <a:blip r:embed="rId9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4408B55-3C7F-991A-6826-74EEC6DCAE95}"/>
                    </a:ext>
                  </a:extLst>
                </p:cNvPr>
                <p:cNvSpPr txBox="1"/>
                <p:nvPr/>
              </p:nvSpPr>
              <p:spPr>
                <a:xfrm>
                  <a:off x="7817484" y="5711619"/>
                  <a:ext cx="2133600" cy="4855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4408B55-3C7F-991A-6826-74EEC6DCA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484" y="5711619"/>
                  <a:ext cx="2133600" cy="485518"/>
                </a:xfrm>
                <a:prstGeom prst="rect">
                  <a:avLst/>
                </a:prstGeom>
                <a:blipFill>
                  <a:blip r:embed="rId10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ECD1-EF73-88D0-3AC5-9442D13FD0F7}"/>
                  </a:ext>
                </a:extLst>
              </p:cNvPr>
              <p:cNvSpPr txBox="1"/>
              <p:nvPr/>
            </p:nvSpPr>
            <p:spPr>
              <a:xfrm>
                <a:off x="-5294949" y="5434139"/>
                <a:ext cx="5294948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d>
                        <m:d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𝑖𝑚𝑔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</m:t>
                              </m:r>
                            </m:fNam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ECD1-EF73-88D0-3AC5-9442D13FD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94949" y="5434139"/>
                <a:ext cx="5294948" cy="55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0924740-9441-E77B-422E-729810A7C598}"/>
              </a:ext>
            </a:extLst>
          </p:cNvPr>
          <p:cNvSpPr txBox="1"/>
          <p:nvPr/>
        </p:nvSpPr>
        <p:spPr>
          <a:xfrm>
            <a:off x="-6901398" y="295633"/>
            <a:ext cx="657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Same-colored lines have the same optical path length (OPL)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CBB5C5-8901-0A17-9F0A-E8B98C998E3B}"/>
                  </a:ext>
                </a:extLst>
              </p:cNvPr>
              <p:cNvSpPr txBox="1"/>
              <p:nvPr/>
            </p:nvSpPr>
            <p:spPr>
              <a:xfrm>
                <a:off x="-6000234" y="6220453"/>
                <a:ext cx="73152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Sufficiently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𝑂𝑃𝐿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CBB5C5-8901-0A17-9F0A-E8B98C998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00234" y="6220453"/>
                <a:ext cx="7315200" cy="391902"/>
              </a:xfrm>
              <a:prstGeom prst="rect">
                <a:avLst/>
              </a:prstGeom>
              <a:blipFill>
                <a:blip r:embed="rId12"/>
                <a:stretch>
                  <a:fillRect l="-750"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434751-822C-1523-6A83-C00A880E1A9E}"/>
                  </a:ext>
                </a:extLst>
              </p:cNvPr>
              <p:cNvSpPr txBox="1"/>
              <p:nvPr/>
            </p:nvSpPr>
            <p:spPr>
              <a:xfrm>
                <a:off x="-4999674" y="7151144"/>
                <a:ext cx="101558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Can theoretically get depth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from the phases at the sensor plane,</a:t>
                </a:r>
              </a:p>
              <a:p>
                <a:r>
                  <a:rPr lang="en-US" dirty="0"/>
                  <a:t>but small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complicates matters.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0434751-822C-1523-6A83-C00A880E1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999674" y="7151144"/>
                <a:ext cx="10155874" cy="646331"/>
              </a:xfrm>
              <a:prstGeom prst="rect">
                <a:avLst/>
              </a:prstGeom>
              <a:blipFill>
                <a:blip r:embed="rId13"/>
                <a:stretch>
                  <a:fillRect l="-540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5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23457E-7 L 0.96181 0.64722 " pathEditMode="relative" rAng="0" ptsTypes="AA">
                                      <p:cBhvr>
                                        <p:cTn id="2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90" y="323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555 L -4.16667E-6 -0.73581 " pathEditMode="relative" rAng="0" ptsTypes="AA">
                                      <p:cBhvr>
                                        <p:cTn id="36" dur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6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1975 L 0.00208 0.59105 " pathEditMode="relative" rAng="0" ptsTypes="AA">
                                      <p:cBhvr>
                                        <p:cTn id="42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54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39 -0.00401 L -0.47066 -0.52438 " pathEditMode="relative" rAng="0" ptsTypes="AA">
                                      <p:cBhvr>
                                        <p:cTn id="4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03" y="-2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22222E-6 L 0.67292 -0.51358 " pathEditMode="relative" rAng="0" ptsTypes="AA">
                                      <p:cBhvr>
                                        <p:cTn id="5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646" y="-2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58025E-6 L 0.56527 -0.60649 " pathEditMode="relative" rAng="0" ptsTypes="AA">
                                      <p:cBhvr>
                                        <p:cTn id="56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4" y="-30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2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A842-89C9-FA7F-7003-6CF0563F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Retrieval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89FF34-8D84-F9A8-2CE0-BD537E2A0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072" y="1625809"/>
            <a:ext cx="2535121" cy="18918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B2C1-2FA6-5253-2106-5D24923E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0B052-B58B-6D55-AEA1-6E905167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428" y="679834"/>
            <a:ext cx="3783831" cy="37838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5694A-CBD9-3C19-0B93-917D721DC2B1}"/>
              </a:ext>
            </a:extLst>
          </p:cNvPr>
          <p:cNvGrpSpPr/>
          <p:nvPr/>
        </p:nvGrpSpPr>
        <p:grpSpPr>
          <a:xfrm>
            <a:off x="733300" y="1201080"/>
            <a:ext cx="900273" cy="3119719"/>
            <a:chOff x="2985246" y="1331257"/>
            <a:chExt cx="900273" cy="311971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EF601C-B478-47BC-FEFE-F2FF3F6E545B}"/>
                </a:ext>
              </a:extLst>
            </p:cNvPr>
            <p:cNvSpPr/>
            <p:nvPr/>
          </p:nvSpPr>
          <p:spPr>
            <a:xfrm>
              <a:off x="2985246" y="1331259"/>
              <a:ext cx="246753" cy="3119717"/>
            </a:xfrm>
            <a:custGeom>
              <a:avLst/>
              <a:gdLst>
                <a:gd name="connsiteX0" fmla="*/ 0 w 428288"/>
                <a:gd name="connsiteY0" fmla="*/ 0 h 3119717"/>
                <a:gd name="connsiteX1" fmla="*/ 423582 w 428288"/>
                <a:gd name="connsiteY1" fmla="*/ 255494 h 3119717"/>
                <a:gd name="connsiteX2" fmla="*/ 235323 w 428288"/>
                <a:gd name="connsiteY2" fmla="*/ 665629 h 3119717"/>
                <a:gd name="connsiteX3" fmla="*/ 369794 w 428288"/>
                <a:gd name="connsiteY3" fmla="*/ 1136276 h 3119717"/>
                <a:gd name="connsiteX4" fmla="*/ 121023 w 428288"/>
                <a:gd name="connsiteY4" fmla="*/ 1519517 h 3119717"/>
                <a:gd name="connsiteX5" fmla="*/ 423582 w 428288"/>
                <a:gd name="connsiteY5" fmla="*/ 1855694 h 3119717"/>
                <a:gd name="connsiteX6" fmla="*/ 67235 w 428288"/>
                <a:gd name="connsiteY6" fmla="*/ 2312894 h 3119717"/>
                <a:gd name="connsiteX7" fmla="*/ 342900 w 428288"/>
                <a:gd name="connsiteY7" fmla="*/ 2716306 h 3119717"/>
                <a:gd name="connsiteX8" fmla="*/ 141194 w 428288"/>
                <a:gd name="connsiteY8" fmla="*/ 3119717 h 31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88" h="3119717">
                  <a:moveTo>
                    <a:pt x="0" y="0"/>
                  </a:moveTo>
                  <a:cubicBezTo>
                    <a:pt x="192180" y="72278"/>
                    <a:pt x="384361" y="144556"/>
                    <a:pt x="423582" y="255494"/>
                  </a:cubicBezTo>
                  <a:cubicBezTo>
                    <a:pt x="462803" y="366432"/>
                    <a:pt x="244288" y="518832"/>
                    <a:pt x="235323" y="665629"/>
                  </a:cubicBezTo>
                  <a:cubicBezTo>
                    <a:pt x="226358" y="812426"/>
                    <a:pt x="388844" y="993961"/>
                    <a:pt x="369794" y="1136276"/>
                  </a:cubicBezTo>
                  <a:cubicBezTo>
                    <a:pt x="350744" y="1278591"/>
                    <a:pt x="112058" y="1399614"/>
                    <a:pt x="121023" y="1519517"/>
                  </a:cubicBezTo>
                  <a:cubicBezTo>
                    <a:pt x="129988" y="1639420"/>
                    <a:pt x="432547" y="1723465"/>
                    <a:pt x="423582" y="1855694"/>
                  </a:cubicBezTo>
                  <a:cubicBezTo>
                    <a:pt x="414617" y="1987923"/>
                    <a:pt x="80682" y="2169459"/>
                    <a:pt x="67235" y="2312894"/>
                  </a:cubicBezTo>
                  <a:cubicBezTo>
                    <a:pt x="53788" y="2456329"/>
                    <a:pt x="330574" y="2581836"/>
                    <a:pt x="342900" y="2716306"/>
                  </a:cubicBezTo>
                  <a:cubicBezTo>
                    <a:pt x="355227" y="2850777"/>
                    <a:pt x="222997" y="3045758"/>
                    <a:pt x="141194" y="3119717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AD1F43-59CB-4833-5462-B33AF938C4B1}"/>
                </a:ext>
              </a:extLst>
            </p:cNvPr>
            <p:cNvSpPr/>
            <p:nvPr/>
          </p:nvSpPr>
          <p:spPr>
            <a:xfrm>
              <a:off x="3214292" y="1331258"/>
              <a:ext cx="246753" cy="3119717"/>
            </a:xfrm>
            <a:custGeom>
              <a:avLst/>
              <a:gdLst>
                <a:gd name="connsiteX0" fmla="*/ 0 w 428288"/>
                <a:gd name="connsiteY0" fmla="*/ 0 h 3119717"/>
                <a:gd name="connsiteX1" fmla="*/ 423582 w 428288"/>
                <a:gd name="connsiteY1" fmla="*/ 255494 h 3119717"/>
                <a:gd name="connsiteX2" fmla="*/ 235323 w 428288"/>
                <a:gd name="connsiteY2" fmla="*/ 665629 h 3119717"/>
                <a:gd name="connsiteX3" fmla="*/ 369794 w 428288"/>
                <a:gd name="connsiteY3" fmla="*/ 1136276 h 3119717"/>
                <a:gd name="connsiteX4" fmla="*/ 121023 w 428288"/>
                <a:gd name="connsiteY4" fmla="*/ 1519517 h 3119717"/>
                <a:gd name="connsiteX5" fmla="*/ 423582 w 428288"/>
                <a:gd name="connsiteY5" fmla="*/ 1855694 h 3119717"/>
                <a:gd name="connsiteX6" fmla="*/ 67235 w 428288"/>
                <a:gd name="connsiteY6" fmla="*/ 2312894 h 3119717"/>
                <a:gd name="connsiteX7" fmla="*/ 342900 w 428288"/>
                <a:gd name="connsiteY7" fmla="*/ 2716306 h 3119717"/>
                <a:gd name="connsiteX8" fmla="*/ 141194 w 428288"/>
                <a:gd name="connsiteY8" fmla="*/ 3119717 h 31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88" h="3119717">
                  <a:moveTo>
                    <a:pt x="0" y="0"/>
                  </a:moveTo>
                  <a:cubicBezTo>
                    <a:pt x="192180" y="72278"/>
                    <a:pt x="384361" y="144556"/>
                    <a:pt x="423582" y="255494"/>
                  </a:cubicBezTo>
                  <a:cubicBezTo>
                    <a:pt x="462803" y="366432"/>
                    <a:pt x="244288" y="518832"/>
                    <a:pt x="235323" y="665629"/>
                  </a:cubicBezTo>
                  <a:cubicBezTo>
                    <a:pt x="226358" y="812426"/>
                    <a:pt x="388844" y="993961"/>
                    <a:pt x="369794" y="1136276"/>
                  </a:cubicBezTo>
                  <a:cubicBezTo>
                    <a:pt x="350744" y="1278591"/>
                    <a:pt x="112058" y="1399614"/>
                    <a:pt x="121023" y="1519517"/>
                  </a:cubicBezTo>
                  <a:cubicBezTo>
                    <a:pt x="129988" y="1639420"/>
                    <a:pt x="432547" y="1723465"/>
                    <a:pt x="423582" y="1855694"/>
                  </a:cubicBezTo>
                  <a:cubicBezTo>
                    <a:pt x="414617" y="1987923"/>
                    <a:pt x="80682" y="2169459"/>
                    <a:pt x="67235" y="2312894"/>
                  </a:cubicBezTo>
                  <a:cubicBezTo>
                    <a:pt x="53788" y="2456329"/>
                    <a:pt x="330574" y="2581836"/>
                    <a:pt x="342900" y="2716306"/>
                  </a:cubicBezTo>
                  <a:cubicBezTo>
                    <a:pt x="355227" y="2850777"/>
                    <a:pt x="222997" y="3045758"/>
                    <a:pt x="141194" y="3119717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7938C7A-9241-F13A-C646-8770C0845F37}"/>
                </a:ext>
              </a:extLst>
            </p:cNvPr>
            <p:cNvSpPr/>
            <p:nvPr/>
          </p:nvSpPr>
          <p:spPr>
            <a:xfrm>
              <a:off x="3409720" y="1331258"/>
              <a:ext cx="246753" cy="3119717"/>
            </a:xfrm>
            <a:custGeom>
              <a:avLst/>
              <a:gdLst>
                <a:gd name="connsiteX0" fmla="*/ 0 w 428288"/>
                <a:gd name="connsiteY0" fmla="*/ 0 h 3119717"/>
                <a:gd name="connsiteX1" fmla="*/ 423582 w 428288"/>
                <a:gd name="connsiteY1" fmla="*/ 255494 h 3119717"/>
                <a:gd name="connsiteX2" fmla="*/ 235323 w 428288"/>
                <a:gd name="connsiteY2" fmla="*/ 665629 h 3119717"/>
                <a:gd name="connsiteX3" fmla="*/ 369794 w 428288"/>
                <a:gd name="connsiteY3" fmla="*/ 1136276 h 3119717"/>
                <a:gd name="connsiteX4" fmla="*/ 121023 w 428288"/>
                <a:gd name="connsiteY4" fmla="*/ 1519517 h 3119717"/>
                <a:gd name="connsiteX5" fmla="*/ 423582 w 428288"/>
                <a:gd name="connsiteY5" fmla="*/ 1855694 h 3119717"/>
                <a:gd name="connsiteX6" fmla="*/ 67235 w 428288"/>
                <a:gd name="connsiteY6" fmla="*/ 2312894 h 3119717"/>
                <a:gd name="connsiteX7" fmla="*/ 342900 w 428288"/>
                <a:gd name="connsiteY7" fmla="*/ 2716306 h 3119717"/>
                <a:gd name="connsiteX8" fmla="*/ 141194 w 428288"/>
                <a:gd name="connsiteY8" fmla="*/ 3119717 h 31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88" h="3119717">
                  <a:moveTo>
                    <a:pt x="0" y="0"/>
                  </a:moveTo>
                  <a:cubicBezTo>
                    <a:pt x="192180" y="72278"/>
                    <a:pt x="384361" y="144556"/>
                    <a:pt x="423582" y="255494"/>
                  </a:cubicBezTo>
                  <a:cubicBezTo>
                    <a:pt x="462803" y="366432"/>
                    <a:pt x="244288" y="518832"/>
                    <a:pt x="235323" y="665629"/>
                  </a:cubicBezTo>
                  <a:cubicBezTo>
                    <a:pt x="226358" y="812426"/>
                    <a:pt x="388844" y="993961"/>
                    <a:pt x="369794" y="1136276"/>
                  </a:cubicBezTo>
                  <a:cubicBezTo>
                    <a:pt x="350744" y="1278591"/>
                    <a:pt x="112058" y="1399614"/>
                    <a:pt x="121023" y="1519517"/>
                  </a:cubicBezTo>
                  <a:cubicBezTo>
                    <a:pt x="129988" y="1639420"/>
                    <a:pt x="432547" y="1723465"/>
                    <a:pt x="423582" y="1855694"/>
                  </a:cubicBezTo>
                  <a:cubicBezTo>
                    <a:pt x="414617" y="1987923"/>
                    <a:pt x="80682" y="2169459"/>
                    <a:pt x="67235" y="2312894"/>
                  </a:cubicBezTo>
                  <a:cubicBezTo>
                    <a:pt x="53788" y="2456329"/>
                    <a:pt x="330574" y="2581836"/>
                    <a:pt x="342900" y="2716306"/>
                  </a:cubicBezTo>
                  <a:cubicBezTo>
                    <a:pt x="355227" y="2850777"/>
                    <a:pt x="222997" y="3045758"/>
                    <a:pt x="141194" y="3119717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BDFF4C-BA06-9EBE-DE85-6257BEEE78B8}"/>
                </a:ext>
              </a:extLst>
            </p:cNvPr>
            <p:cNvSpPr/>
            <p:nvPr/>
          </p:nvSpPr>
          <p:spPr>
            <a:xfrm>
              <a:off x="3638766" y="1331257"/>
              <a:ext cx="246753" cy="3119717"/>
            </a:xfrm>
            <a:custGeom>
              <a:avLst/>
              <a:gdLst>
                <a:gd name="connsiteX0" fmla="*/ 0 w 428288"/>
                <a:gd name="connsiteY0" fmla="*/ 0 h 3119717"/>
                <a:gd name="connsiteX1" fmla="*/ 423582 w 428288"/>
                <a:gd name="connsiteY1" fmla="*/ 255494 h 3119717"/>
                <a:gd name="connsiteX2" fmla="*/ 235323 w 428288"/>
                <a:gd name="connsiteY2" fmla="*/ 665629 h 3119717"/>
                <a:gd name="connsiteX3" fmla="*/ 369794 w 428288"/>
                <a:gd name="connsiteY3" fmla="*/ 1136276 h 3119717"/>
                <a:gd name="connsiteX4" fmla="*/ 121023 w 428288"/>
                <a:gd name="connsiteY4" fmla="*/ 1519517 h 3119717"/>
                <a:gd name="connsiteX5" fmla="*/ 423582 w 428288"/>
                <a:gd name="connsiteY5" fmla="*/ 1855694 h 3119717"/>
                <a:gd name="connsiteX6" fmla="*/ 67235 w 428288"/>
                <a:gd name="connsiteY6" fmla="*/ 2312894 h 3119717"/>
                <a:gd name="connsiteX7" fmla="*/ 342900 w 428288"/>
                <a:gd name="connsiteY7" fmla="*/ 2716306 h 3119717"/>
                <a:gd name="connsiteX8" fmla="*/ 141194 w 428288"/>
                <a:gd name="connsiteY8" fmla="*/ 3119717 h 31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88" h="3119717">
                  <a:moveTo>
                    <a:pt x="0" y="0"/>
                  </a:moveTo>
                  <a:cubicBezTo>
                    <a:pt x="192180" y="72278"/>
                    <a:pt x="384361" y="144556"/>
                    <a:pt x="423582" y="255494"/>
                  </a:cubicBezTo>
                  <a:cubicBezTo>
                    <a:pt x="462803" y="366432"/>
                    <a:pt x="244288" y="518832"/>
                    <a:pt x="235323" y="665629"/>
                  </a:cubicBezTo>
                  <a:cubicBezTo>
                    <a:pt x="226358" y="812426"/>
                    <a:pt x="388844" y="993961"/>
                    <a:pt x="369794" y="1136276"/>
                  </a:cubicBezTo>
                  <a:cubicBezTo>
                    <a:pt x="350744" y="1278591"/>
                    <a:pt x="112058" y="1399614"/>
                    <a:pt x="121023" y="1519517"/>
                  </a:cubicBezTo>
                  <a:cubicBezTo>
                    <a:pt x="129988" y="1639420"/>
                    <a:pt x="432547" y="1723465"/>
                    <a:pt x="423582" y="1855694"/>
                  </a:cubicBezTo>
                  <a:cubicBezTo>
                    <a:pt x="414617" y="1987923"/>
                    <a:pt x="80682" y="2169459"/>
                    <a:pt x="67235" y="2312894"/>
                  </a:cubicBezTo>
                  <a:cubicBezTo>
                    <a:pt x="53788" y="2456329"/>
                    <a:pt x="330574" y="2581836"/>
                    <a:pt x="342900" y="2716306"/>
                  </a:cubicBezTo>
                  <a:cubicBezTo>
                    <a:pt x="355227" y="2850777"/>
                    <a:pt x="222997" y="3045758"/>
                    <a:pt x="141194" y="3119717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E4E69E-4C4E-67AC-499E-FFBE0145B4A5}"/>
              </a:ext>
            </a:extLst>
          </p:cNvPr>
          <p:cNvSpPr txBox="1"/>
          <p:nvPr/>
        </p:nvSpPr>
        <p:spPr>
          <a:xfrm>
            <a:off x="57083" y="4397926"/>
            <a:ext cx="3482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Monochromatic light wavefront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19B06-6A42-AE7E-D1A9-9EC7A8D98E93}"/>
              </a:ext>
            </a:extLst>
          </p:cNvPr>
          <p:cNvSpPr txBox="1"/>
          <p:nvPr/>
        </p:nvSpPr>
        <p:spPr>
          <a:xfrm>
            <a:off x="1615873" y="1649496"/>
            <a:ext cx="4532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Imagine (monochromatic) light shining on</a:t>
            </a:r>
          </a:p>
          <a:p>
            <a:pPr algn="ctr"/>
            <a:r>
              <a:rPr lang="en-US" sz="2000" dirty="0"/>
              <a:t>a camera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8EC4F6-FB2F-A95C-2AA8-F55922F8A3F3}"/>
              </a:ext>
            </a:extLst>
          </p:cNvPr>
          <p:cNvSpPr txBox="1"/>
          <p:nvPr/>
        </p:nvSpPr>
        <p:spPr>
          <a:xfrm>
            <a:off x="1774923" y="2792977"/>
            <a:ext cx="4214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Electric field at each point in space has</a:t>
            </a:r>
          </a:p>
          <a:p>
            <a:pPr algn="ctr"/>
            <a:r>
              <a:rPr lang="en-US" sz="2000" dirty="0"/>
              <a:t>a magnitude and a phase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18A4B5-F7BD-6927-60E4-E3A4EB8774EC}"/>
              </a:ext>
            </a:extLst>
          </p:cNvPr>
          <p:cNvGrpSpPr/>
          <p:nvPr/>
        </p:nvGrpSpPr>
        <p:grpSpPr>
          <a:xfrm>
            <a:off x="16840" y="1265916"/>
            <a:ext cx="2305932" cy="2746346"/>
            <a:chOff x="16840" y="1265916"/>
            <a:chExt cx="2305932" cy="27463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D36116-B56A-BF16-6F6B-528D80A05C59}"/>
                </a:ext>
              </a:extLst>
            </p:cNvPr>
            <p:cNvSpPr txBox="1"/>
            <p:nvPr/>
          </p:nvSpPr>
          <p:spPr>
            <a:xfrm>
              <a:off x="16840" y="2996599"/>
              <a:ext cx="23059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Field has a magnitude and a phase at each point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56698-1399-9FEA-2D71-B6FF16988E69}"/>
                </a:ext>
              </a:extLst>
            </p:cNvPr>
            <p:cNvSpPr txBox="1"/>
            <p:nvPr/>
          </p:nvSpPr>
          <p:spPr>
            <a:xfrm>
              <a:off x="16840" y="1265916"/>
              <a:ext cx="17580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Electric field at sensor plane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CF3C30-F83A-919E-264A-208CFCCE3BB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774923" y="1619859"/>
              <a:ext cx="41536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1D4219B-1037-9D3C-F83D-B78C4F8F8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947" y="5562970"/>
            <a:ext cx="3791606" cy="37856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AD947B-EF04-455F-C1E1-177EBD6F436E}"/>
              </a:ext>
            </a:extLst>
          </p:cNvPr>
          <p:cNvSpPr txBox="1"/>
          <p:nvPr/>
        </p:nvSpPr>
        <p:spPr>
          <a:xfrm>
            <a:off x="-89188" y="1970073"/>
            <a:ext cx="2305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Standard camera sensors can only measure intensity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4116E3-ED3A-C873-4E52-BA8808F6E4A0}"/>
              </a:ext>
            </a:extLst>
          </p:cNvPr>
          <p:cNvSpPr txBox="1"/>
          <p:nvPr/>
        </p:nvSpPr>
        <p:spPr>
          <a:xfrm>
            <a:off x="7313218" y="5711224"/>
            <a:ext cx="23059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Problem</a:t>
            </a:r>
          </a:p>
          <a:p>
            <a:pPr algn="ctr"/>
            <a:r>
              <a:rPr lang="en-US" sz="2000" dirty="0"/>
              <a:t>How does one recover amplitude and phase?</a:t>
            </a:r>
          </a:p>
        </p:txBody>
      </p:sp>
    </p:spTree>
    <p:extLst>
      <p:ext uri="{BB962C8B-B14F-4D97-AF65-F5344CB8AC3E}">
        <p14:creationId xmlns:p14="http://schemas.microsoft.com/office/powerpoint/2010/main" val="318063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-0.4868 0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60494E-6 L 0.62882 -0.0367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1" y="-185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8 0 L -0.80034 0.0268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71605E-6 L 0.00069 -0.9216 " pathEditMode="relative" rAng="0" ptsTypes="AA">
                                      <p:cBhvr>
                                        <p:cTn id="69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6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10"/>
                            </p:stCondLst>
                            <p:childTnLst>
                              <p:par>
                                <p:cTn id="7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-0.11684 -0.85587 " pathEditMode="relative" rAng="0" ptsTypes="AA">
                                      <p:cBhvr>
                                        <p:cTn id="86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-428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27" grpId="0"/>
      <p:bldP spid="27" grpId="1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2936-48C3-47F8-9073-8A012A30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WISH:</a:t>
            </a:r>
            <a:br>
              <a:rPr lang="en-US" dirty="0"/>
            </a:br>
            <a:r>
              <a:rPr lang="en-US" sz="2200" dirty="0"/>
              <a:t>Wavefront Imaging Sensor with High 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6A811-3041-9F10-93CA-A6A92C9E9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Obtaining wavefront phases using computational phase retrieval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4429-4E91-510D-642B-68658D97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36EBC-8806-FA4A-D916-166B6085D610}"/>
              </a:ext>
            </a:extLst>
          </p:cNvPr>
          <p:cNvSpPr txBox="1"/>
          <p:nvPr/>
        </p:nvSpPr>
        <p:spPr>
          <a:xfrm>
            <a:off x="0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For more information on WISH, see [3].</a:t>
            </a:r>
          </a:p>
        </p:txBody>
      </p:sp>
    </p:spTree>
    <p:extLst>
      <p:ext uri="{BB962C8B-B14F-4D97-AF65-F5344CB8AC3E}">
        <p14:creationId xmlns:p14="http://schemas.microsoft.com/office/powerpoint/2010/main" val="500962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17046</TotalTime>
  <Words>1462</Words>
  <Application>Microsoft Office PowerPoint</Application>
  <PresentationFormat>On-screen Show (16:9)</PresentationFormat>
  <Paragraphs>259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Cambria Math</vt:lpstr>
      <vt:lpstr>Office Theme</vt:lpstr>
      <vt:lpstr>MODEL-BASED INVERSION</vt:lpstr>
      <vt:lpstr>Inverse Problems</vt:lpstr>
      <vt:lpstr>What is an Inverse Problem?</vt:lpstr>
      <vt:lpstr>An Abstract View</vt:lpstr>
      <vt:lpstr>The Problem</vt:lpstr>
      <vt:lpstr>DEPTHMAPS</vt:lpstr>
      <vt:lpstr>Recovering Depth from Phase</vt:lpstr>
      <vt:lpstr>Phase Retrieval Problem</vt:lpstr>
      <vt:lpstr>WISH: Wavefront Imaging Sensor with High Resolution</vt:lpstr>
      <vt:lpstr>WISH(ED) Setup and General Objective</vt:lpstr>
      <vt:lpstr>Obtaining Data</vt:lpstr>
      <vt:lpstr>Recovering Complex Fields</vt:lpstr>
      <vt:lpstr>Forward Model</vt:lpstr>
      <vt:lpstr>Recovering Sensor Plane Field</vt:lpstr>
      <vt:lpstr>Estimating SLM Input with Optimization</vt:lpstr>
      <vt:lpstr>Optimization Objective Function</vt:lpstr>
      <vt:lpstr>Phase Recovery Results (Single Wavelength)</vt:lpstr>
      <vt:lpstr>WISHED: Wavefront Imaging Sensor with High Resolution AND DEPTH RANGING</vt:lpstr>
      <vt:lpstr>Issues with Small Wavelengths </vt:lpstr>
      <vt:lpstr>Synthetic Wavelengths</vt:lpstr>
      <vt:lpstr>Advantages of Synthetic Wavelengths</vt:lpstr>
      <vt:lpstr>PowerPoint Presentation</vt:lpstr>
      <vt:lpstr>Demo with Synthetic Data*</vt:lpstr>
      <vt:lpstr>Visualizing the Test Object</vt:lpstr>
      <vt:lpstr>Recovered Sensor Plane Fields</vt:lpstr>
      <vt:lpstr>Recovered Depthmaps from Synthetic Data</vt:lpstr>
      <vt:lpstr>Recovered Depthmaps (3D Visualization)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Michael Lee</cp:lastModifiedBy>
  <cp:revision>1797</cp:revision>
  <dcterms:created xsi:type="dcterms:W3CDTF">2015-07-21T16:44:10Z</dcterms:created>
  <dcterms:modified xsi:type="dcterms:W3CDTF">2022-11-22T03:55:47Z</dcterms:modified>
</cp:coreProperties>
</file>